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4984" r:id="rId5"/>
    <p:sldId id="4996" r:id="rId6"/>
    <p:sldId id="4997" r:id="rId7"/>
    <p:sldId id="4998" r:id="rId8"/>
    <p:sldId id="4999" r:id="rId9"/>
    <p:sldId id="5000" r:id="rId10"/>
    <p:sldId id="5002" r:id="rId11"/>
    <p:sldId id="5001" r:id="rId12"/>
    <p:sldId id="5003" r:id="rId13"/>
    <p:sldId id="5004" r:id="rId14"/>
    <p:sldId id="5007" r:id="rId15"/>
    <p:sldId id="5008" r:id="rId16"/>
    <p:sldId id="5009" r:id="rId17"/>
    <p:sldId id="5010" r:id="rId18"/>
    <p:sldId id="5011" r:id="rId19"/>
    <p:sldId id="5012" r:id="rId20"/>
    <p:sldId id="5013" r:id="rId21"/>
    <p:sldId id="5014" r:id="rId22"/>
    <p:sldId id="5016" r:id="rId23"/>
    <p:sldId id="5015" r:id="rId24"/>
    <p:sldId id="5017" r:id="rId25"/>
    <p:sldId id="5018" r:id="rId26"/>
    <p:sldId id="5021" r:id="rId27"/>
    <p:sldId id="5020" r:id="rId28"/>
    <p:sldId id="5019" r:id="rId29"/>
    <p:sldId id="5022" r:id="rId30"/>
    <p:sldId id="5023" r:id="rId31"/>
    <p:sldId id="5024" r:id="rId32"/>
    <p:sldId id="5025" r:id="rId33"/>
    <p:sldId id="5026" r:id="rId34"/>
    <p:sldId id="50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6"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Cox" initials="JC" lastIdx="167" clrIdx="0">
    <p:extLst>
      <p:ext uri="{19B8F6BF-5375-455C-9EA6-DF929625EA0E}">
        <p15:presenceInfo xmlns:p15="http://schemas.microsoft.com/office/powerpoint/2012/main" userId="e1ab917ece174cd4" providerId="Windows Live"/>
      </p:ext>
    </p:extLst>
  </p:cmAuthor>
  <p:cmAuthor id="2" name="John Cox" initials="JC [2]" lastIdx="1" clrIdx="1">
    <p:extLst>
      <p:ext uri="{19B8F6BF-5375-455C-9EA6-DF929625EA0E}">
        <p15:presenceInfo xmlns:p15="http://schemas.microsoft.com/office/powerpoint/2012/main" userId="John Cox" providerId="None"/>
      </p:ext>
    </p:extLst>
  </p:cmAuthor>
  <p:cmAuthor id="3" name="John Cox" initials="JC [3]" lastIdx="10" clrIdx="2">
    <p:extLst>
      <p:ext uri="{19B8F6BF-5375-455C-9EA6-DF929625EA0E}">
        <p15:presenceInfo xmlns:p15="http://schemas.microsoft.com/office/powerpoint/2012/main" userId="S::jcox@repertoire.com::c7096b38-b311-46de-9441-3c25e55b0c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F53"/>
    <a:srgbClr val="82BB00"/>
    <a:srgbClr val="000000"/>
    <a:srgbClr val="FBC80F"/>
    <a:srgbClr val="FBE225"/>
    <a:srgbClr val="24142B"/>
    <a:srgbClr val="A9A1D9"/>
    <a:srgbClr val="34AFD5"/>
    <a:srgbClr val="007DA0"/>
    <a:srgbClr val="0F79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40" autoAdjust="0"/>
    <p:restoredTop sz="97179"/>
  </p:normalViewPr>
  <p:slideViewPr>
    <p:cSldViewPr snapToGrid="0">
      <p:cViewPr>
        <p:scale>
          <a:sx n="110" d="100"/>
          <a:sy n="110" d="100"/>
        </p:scale>
        <p:origin x="432" y="2048"/>
      </p:cViewPr>
      <p:guideLst>
        <p:guide pos="306"/>
        <p:guide orient="horz" pos="216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CBC2-7D8C-4F48-83A0-215C115049F9}" type="datetimeFigureOut">
              <a:rPr lang="en-US" smtClean="0"/>
              <a:t>1/25/23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8D59E-EA64-1042-B3EE-E0CF2DF8E4DE}" type="slidenum">
              <a:rPr lang="en-US" smtClean="0"/>
              <a:t>‹#›</a:t>
            </a:fld>
            <a:endParaRPr lang="en-US" dirty="0"/>
          </a:p>
        </p:txBody>
      </p:sp>
    </p:spTree>
    <p:extLst>
      <p:ext uri="{BB962C8B-B14F-4D97-AF65-F5344CB8AC3E}">
        <p14:creationId xmlns:p14="http://schemas.microsoft.com/office/powerpoint/2010/main" val="4042789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8D59E-EA64-1042-B3EE-E0CF2DF8E4DE}" type="slidenum">
              <a:rPr lang="en-US" smtClean="0"/>
              <a:t>1</a:t>
            </a:fld>
            <a:endParaRPr lang="en-US"/>
          </a:p>
        </p:txBody>
      </p:sp>
    </p:spTree>
    <p:extLst>
      <p:ext uri="{BB962C8B-B14F-4D97-AF65-F5344CB8AC3E}">
        <p14:creationId xmlns:p14="http://schemas.microsoft.com/office/powerpoint/2010/main" val="394626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8D59E-EA64-1042-B3EE-E0CF2DF8E4DE}" type="slidenum">
              <a:rPr lang="en-US" smtClean="0"/>
              <a:t>10</a:t>
            </a:fld>
            <a:endParaRPr lang="en-US" dirty="0"/>
          </a:p>
        </p:txBody>
      </p:sp>
    </p:spTree>
    <p:extLst>
      <p:ext uri="{BB962C8B-B14F-4D97-AF65-F5344CB8AC3E}">
        <p14:creationId xmlns:p14="http://schemas.microsoft.com/office/powerpoint/2010/main" val="4074504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public, we see lots of edges!</a:t>
            </a:r>
          </a:p>
        </p:txBody>
      </p:sp>
      <p:sp>
        <p:nvSpPr>
          <p:cNvPr id="4" name="Slide Number Placeholder 3"/>
          <p:cNvSpPr>
            <a:spLocks noGrp="1"/>
          </p:cNvSpPr>
          <p:nvPr>
            <p:ph type="sldNum" sz="quarter" idx="5"/>
          </p:nvPr>
        </p:nvSpPr>
        <p:spPr/>
        <p:txBody>
          <a:bodyPr/>
          <a:lstStyle/>
          <a:p>
            <a:fld id="{A5F8D59E-EA64-1042-B3EE-E0CF2DF8E4DE}" type="slidenum">
              <a:rPr lang="en-US" smtClean="0"/>
              <a:t>12</a:t>
            </a:fld>
            <a:endParaRPr lang="en-US" dirty="0"/>
          </a:p>
        </p:txBody>
      </p:sp>
    </p:spTree>
    <p:extLst>
      <p:ext uri="{BB962C8B-B14F-4D97-AF65-F5344CB8AC3E}">
        <p14:creationId xmlns:p14="http://schemas.microsoft.com/office/powerpoint/2010/main" val="1695160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epertoire_Title Slide A">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2FD5765-4D46-784C-90C7-7A57EC04CF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62" r="25396" b="695"/>
          <a:stretch/>
        </p:blipFill>
        <p:spPr>
          <a:xfrm>
            <a:off x="3378200" y="1"/>
            <a:ext cx="8905240" cy="6858000"/>
          </a:xfrm>
          <a:prstGeom prst="rect">
            <a:avLst/>
          </a:prstGeom>
        </p:spPr>
      </p:pic>
      <p:sp>
        <p:nvSpPr>
          <p:cNvPr id="17" name="Footer Placeholder 4">
            <a:extLst>
              <a:ext uri="{FF2B5EF4-FFF2-40B4-BE49-F238E27FC236}">
                <a16:creationId xmlns:a16="http://schemas.microsoft.com/office/drawing/2014/main" id="{486DB074-6F61-BA4B-BA32-0C8D4E9A2A7E}"/>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1"/>
                </a:solidFill>
                <a:latin typeface="Calibri" panose="020F0502020204030204" pitchFamily="34" charset="0"/>
                <a:cs typeface="Calibri" panose="020F0502020204030204" pitchFamily="34" charset="0"/>
              </a:defRPr>
            </a:lvl1pPr>
          </a:lstStyle>
          <a:p>
            <a:endParaRPr lang="en-US" dirty="0"/>
          </a:p>
        </p:txBody>
      </p:sp>
      <p:sp>
        <p:nvSpPr>
          <p:cNvPr id="18" name="Slide Number Placeholder 12">
            <a:extLst>
              <a:ext uri="{FF2B5EF4-FFF2-40B4-BE49-F238E27FC236}">
                <a16:creationId xmlns:a16="http://schemas.microsoft.com/office/drawing/2014/main" id="{4674FBB5-D018-C641-9385-03BB5BCD06D4}"/>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chemeClr val="bg1"/>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
        <p:nvSpPr>
          <p:cNvPr id="12" name="Rectangle 11">
            <a:extLst>
              <a:ext uri="{FF2B5EF4-FFF2-40B4-BE49-F238E27FC236}">
                <a16:creationId xmlns:a16="http://schemas.microsoft.com/office/drawing/2014/main" id="{7195A1C6-1BD9-334F-A16A-20F9E239E1B6}"/>
              </a:ext>
            </a:extLst>
          </p:cNvPr>
          <p:cNvSpPr/>
          <p:nvPr userDrawn="1"/>
        </p:nvSpPr>
        <p:spPr>
          <a:xfrm>
            <a:off x="0" y="-58363"/>
            <a:ext cx="7194114" cy="6964334"/>
          </a:xfrm>
          <a:custGeom>
            <a:avLst/>
            <a:gdLst>
              <a:gd name="connsiteX0" fmla="*/ 0 w 12192000"/>
              <a:gd name="connsiteY0" fmla="*/ 0 h 6916365"/>
              <a:gd name="connsiteX1" fmla="*/ 12192000 w 12192000"/>
              <a:gd name="connsiteY1" fmla="*/ 0 h 6916365"/>
              <a:gd name="connsiteX2" fmla="*/ 12192000 w 12192000"/>
              <a:gd name="connsiteY2" fmla="*/ 6916365 h 6916365"/>
              <a:gd name="connsiteX3" fmla="*/ 0 w 12192000"/>
              <a:gd name="connsiteY3" fmla="*/ 6916365 h 6916365"/>
              <a:gd name="connsiteX4" fmla="*/ 0 w 12192000"/>
              <a:gd name="connsiteY4" fmla="*/ 0 h 6916365"/>
              <a:gd name="connsiteX0" fmla="*/ 0 w 12192000"/>
              <a:gd name="connsiteY0" fmla="*/ 0 h 6941417"/>
              <a:gd name="connsiteX1" fmla="*/ 12192000 w 12192000"/>
              <a:gd name="connsiteY1" fmla="*/ 0 h 6941417"/>
              <a:gd name="connsiteX2" fmla="*/ 3849665 w 12192000"/>
              <a:gd name="connsiteY2" fmla="*/ 6941417 h 6941417"/>
              <a:gd name="connsiteX3" fmla="*/ 0 w 12192000"/>
              <a:gd name="connsiteY3" fmla="*/ 6916365 h 6941417"/>
              <a:gd name="connsiteX4" fmla="*/ 0 w 12192000"/>
              <a:gd name="connsiteY4" fmla="*/ 0 h 6941417"/>
              <a:gd name="connsiteX0" fmla="*/ 0 w 7194115"/>
              <a:gd name="connsiteY0" fmla="*/ 0 h 6941417"/>
              <a:gd name="connsiteX1" fmla="*/ 7194115 w 7194115"/>
              <a:gd name="connsiteY1" fmla="*/ 25052 h 6941417"/>
              <a:gd name="connsiteX2" fmla="*/ 3849665 w 7194115"/>
              <a:gd name="connsiteY2" fmla="*/ 6941417 h 6941417"/>
              <a:gd name="connsiteX3" fmla="*/ 0 w 7194115"/>
              <a:gd name="connsiteY3" fmla="*/ 6916365 h 6941417"/>
              <a:gd name="connsiteX4" fmla="*/ 0 w 7194115"/>
              <a:gd name="connsiteY4" fmla="*/ 0 h 694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115" h="6941417">
                <a:moveTo>
                  <a:pt x="0" y="0"/>
                </a:moveTo>
                <a:lnTo>
                  <a:pt x="7194115" y="25052"/>
                </a:lnTo>
                <a:lnTo>
                  <a:pt x="3849665" y="6941417"/>
                </a:lnTo>
                <a:lnTo>
                  <a:pt x="0" y="691636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5B2F5EE-3C39-5742-92CD-A6AE07FF0C30}"/>
              </a:ext>
            </a:extLst>
          </p:cNvPr>
          <p:cNvCxnSpPr>
            <a:cxnSpLocks/>
            <a:stCxn id="12" idx="2"/>
          </p:cNvCxnSpPr>
          <p:nvPr userDrawn="1"/>
        </p:nvCxnSpPr>
        <p:spPr>
          <a:xfrm flipV="1">
            <a:off x="3849664" y="-58363"/>
            <a:ext cx="3344450" cy="6964334"/>
          </a:xfrm>
          <a:prstGeom prst="line">
            <a:avLst/>
          </a:prstGeom>
          <a:ln w="127000">
            <a:solidFill>
              <a:srgbClr val="91279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0914B1-E60F-A147-BA38-A78879F43C7E}"/>
              </a:ext>
            </a:extLst>
          </p:cNvPr>
          <p:cNvSpPr>
            <a:spLocks noGrp="1"/>
          </p:cNvSpPr>
          <p:nvPr>
            <p:ph type="ctrTitle" hasCustomPrompt="1"/>
          </p:nvPr>
        </p:nvSpPr>
        <p:spPr>
          <a:xfrm>
            <a:off x="380999" y="2286858"/>
            <a:ext cx="5340070" cy="1317019"/>
          </a:xfrm>
        </p:spPr>
        <p:txBody>
          <a:bodyPr anchor="ctr">
            <a:noAutofit/>
          </a:bodyPr>
          <a:lstStyle>
            <a:lvl1pPr algn="l">
              <a:defRPr sz="2800" b="1">
                <a:solidFill>
                  <a:schemeClr val="accent1">
                    <a:lumMod val="5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14BD9209-AA40-2645-9E33-308774D58A84}"/>
              </a:ext>
            </a:extLst>
          </p:cNvPr>
          <p:cNvSpPr>
            <a:spLocks noGrp="1"/>
          </p:cNvSpPr>
          <p:nvPr>
            <p:ph type="subTitle" idx="1"/>
          </p:nvPr>
        </p:nvSpPr>
        <p:spPr>
          <a:xfrm>
            <a:off x="380999" y="3637731"/>
            <a:ext cx="5346145" cy="392103"/>
          </a:xfrm>
        </p:spPr>
        <p:txBody>
          <a:bodyPr>
            <a:normAutofit/>
          </a:bodyPr>
          <a:lstStyle>
            <a:lvl1pPr marL="0" indent="0" algn="l">
              <a:spcBef>
                <a:spcPts val="0"/>
              </a:spcBef>
              <a:buNone/>
              <a:defRPr sz="22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BA524EB-04CC-D84A-8044-F606996AD23C}"/>
              </a:ext>
            </a:extLst>
          </p:cNvPr>
          <p:cNvPicPr>
            <a:picLocks noChangeAspect="1"/>
          </p:cNvPicPr>
          <p:nvPr userDrawn="1"/>
        </p:nvPicPr>
        <p:blipFill>
          <a:blip r:embed="rId3"/>
          <a:stretch>
            <a:fillRect/>
          </a:stretch>
        </p:blipFill>
        <p:spPr>
          <a:xfrm>
            <a:off x="384643" y="881614"/>
            <a:ext cx="2913027" cy="419152"/>
          </a:xfrm>
          <a:prstGeom prst="rect">
            <a:avLst/>
          </a:prstGeom>
        </p:spPr>
      </p:pic>
    </p:spTree>
    <p:extLst>
      <p:ext uri="{BB962C8B-B14F-4D97-AF65-F5344CB8AC3E}">
        <p14:creationId xmlns:p14="http://schemas.microsoft.com/office/powerpoint/2010/main" val="3490657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pertoire_Two Line 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F64B-4F61-9342-ABEE-94B7CC53B562}"/>
              </a:ext>
            </a:extLst>
          </p:cNvPr>
          <p:cNvSpPr>
            <a:spLocks noGrp="1"/>
          </p:cNvSpPr>
          <p:nvPr>
            <p:ph type="title"/>
          </p:nvPr>
        </p:nvSpPr>
        <p:spPr>
          <a:xfrm>
            <a:off x="381000" y="0"/>
            <a:ext cx="11450638" cy="977900"/>
          </a:xfrm>
        </p:spPr>
        <p:txBody>
          <a:bodyPr/>
          <a:lstStyle>
            <a:lvl1pPr>
              <a:defRPr b="1">
                <a:latin typeface="Calibri" panose="020F0502020204030204" pitchFamily="34" charset="0"/>
                <a:cs typeface="Calibri" panose="020F0502020204030204" pitchFamily="34" charset="0"/>
              </a:defRPr>
            </a:lvl1pPr>
          </a:lstStyle>
          <a:p>
            <a:r>
              <a:rPr lang="en-US"/>
              <a:t>Click to edit Master title style</a:t>
            </a:r>
          </a:p>
        </p:txBody>
      </p:sp>
      <p:sp>
        <p:nvSpPr>
          <p:cNvPr id="7" name="Footer Placeholder 4">
            <a:extLst>
              <a:ext uri="{FF2B5EF4-FFF2-40B4-BE49-F238E27FC236}">
                <a16:creationId xmlns:a16="http://schemas.microsoft.com/office/drawing/2014/main" id="{0F3C532B-56C6-F945-8738-BDEBF99E8104}"/>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2">
                    <a:lumMod val="60000"/>
                    <a:lumOff val="40000"/>
                  </a:schemeClr>
                </a:solidFill>
                <a:latin typeface="Calibri" panose="020F0502020204030204" pitchFamily="34" charset="0"/>
                <a:cs typeface="Calibri" panose="020F0502020204030204" pitchFamily="34" charset="0"/>
              </a:defRPr>
            </a:lvl1pPr>
          </a:lstStyle>
          <a:p>
            <a:endParaRPr lang="en-US" dirty="0">
              <a:solidFill>
                <a:srgbClr val="A69DC8"/>
              </a:solidFill>
            </a:endParaRPr>
          </a:p>
        </p:txBody>
      </p:sp>
      <p:sp>
        <p:nvSpPr>
          <p:cNvPr id="8" name="Slide Number Placeholder 12">
            <a:extLst>
              <a:ext uri="{FF2B5EF4-FFF2-40B4-BE49-F238E27FC236}">
                <a16:creationId xmlns:a16="http://schemas.microsoft.com/office/drawing/2014/main" id="{70BB5756-848F-2545-A0E7-3D30354C93A5}"/>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rgbClr val="8E2690"/>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
        <p:nvSpPr>
          <p:cNvPr id="6" name="Content Placeholder 4">
            <a:extLst>
              <a:ext uri="{FF2B5EF4-FFF2-40B4-BE49-F238E27FC236}">
                <a16:creationId xmlns:a16="http://schemas.microsoft.com/office/drawing/2014/main" id="{C99541DE-A3AF-E649-B394-D7B31E445E66}"/>
              </a:ext>
            </a:extLst>
          </p:cNvPr>
          <p:cNvSpPr>
            <a:spLocks noGrp="1"/>
          </p:cNvSpPr>
          <p:nvPr>
            <p:ph sz="quarter" idx="10"/>
          </p:nvPr>
        </p:nvSpPr>
        <p:spPr>
          <a:xfrm>
            <a:off x="381000" y="939299"/>
            <a:ext cx="11450638" cy="444500"/>
          </a:xfrm>
        </p:spPr>
        <p:txBody>
          <a:bodyPr anchor="t">
            <a:normAutofit/>
          </a:bodyPr>
          <a:lstStyle>
            <a:lvl1pPr marL="0" indent="0">
              <a:buFontTx/>
              <a:buNone/>
              <a:defRPr sz="2000" spc="20" baseline="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3120938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pertoire_Title and Content_2 column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F64B-4F61-9342-ABEE-94B7CC53B562}"/>
              </a:ext>
            </a:extLst>
          </p:cNvPr>
          <p:cNvSpPr>
            <a:spLocks noGrp="1"/>
          </p:cNvSpPr>
          <p:nvPr>
            <p:ph type="title"/>
          </p:nvPr>
        </p:nvSpPr>
        <p:spPr>
          <a:xfrm>
            <a:off x="381000" y="0"/>
            <a:ext cx="11450638" cy="778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D267592-8538-0D4A-A08C-C30617823F5D}"/>
              </a:ext>
            </a:extLst>
          </p:cNvPr>
          <p:cNvSpPr>
            <a:spLocks noGrp="1"/>
          </p:cNvSpPr>
          <p:nvPr>
            <p:ph idx="1"/>
          </p:nvPr>
        </p:nvSpPr>
        <p:spPr>
          <a:xfrm>
            <a:off x="381000" y="2136808"/>
            <a:ext cx="5599113" cy="4319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EE16E51D-28D3-054D-93D2-142D4A0801EE}"/>
              </a:ext>
            </a:extLst>
          </p:cNvPr>
          <p:cNvSpPr>
            <a:spLocks noGrp="1"/>
          </p:cNvSpPr>
          <p:nvPr>
            <p:ph idx="13"/>
          </p:nvPr>
        </p:nvSpPr>
        <p:spPr>
          <a:xfrm>
            <a:off x="6207125" y="2136808"/>
            <a:ext cx="5631949" cy="4319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94E909AB-B773-D948-9A6B-321573BA1CDC}"/>
              </a:ext>
            </a:extLst>
          </p:cNvPr>
          <p:cNvSpPr>
            <a:spLocks noGrp="1"/>
          </p:cNvSpPr>
          <p:nvPr>
            <p:ph type="body" idx="14"/>
          </p:nvPr>
        </p:nvSpPr>
        <p:spPr>
          <a:xfrm>
            <a:off x="381000" y="1139825"/>
            <a:ext cx="5599113"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4">
            <a:extLst>
              <a:ext uri="{FF2B5EF4-FFF2-40B4-BE49-F238E27FC236}">
                <a16:creationId xmlns:a16="http://schemas.microsoft.com/office/drawing/2014/main" id="{BF4B9603-CBC1-B24A-902A-6D0971913C7D}"/>
              </a:ext>
            </a:extLst>
          </p:cNvPr>
          <p:cNvSpPr>
            <a:spLocks noGrp="1"/>
          </p:cNvSpPr>
          <p:nvPr>
            <p:ph type="body" sz="quarter" idx="3"/>
          </p:nvPr>
        </p:nvSpPr>
        <p:spPr>
          <a:xfrm>
            <a:off x="6207371" y="1139825"/>
            <a:ext cx="5624267"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4">
            <a:extLst>
              <a:ext uri="{FF2B5EF4-FFF2-40B4-BE49-F238E27FC236}">
                <a16:creationId xmlns:a16="http://schemas.microsoft.com/office/drawing/2014/main" id="{45B4C723-634D-A041-B4D0-D0BD74FE5639}"/>
              </a:ext>
            </a:extLst>
          </p:cNvPr>
          <p:cNvSpPr>
            <a:spLocks noGrp="1"/>
          </p:cNvSpPr>
          <p:nvPr>
            <p:ph type="ftr" sz="quarter" idx="15"/>
          </p:nvPr>
        </p:nvSpPr>
        <p:spPr>
          <a:xfrm>
            <a:off x="7956466" y="6521941"/>
            <a:ext cx="3630155" cy="235120"/>
          </a:xfrm>
          <a:prstGeom prst="rect">
            <a:avLst/>
          </a:prstGeom>
        </p:spPr>
        <p:txBody>
          <a:bodyPr vert="horz" lIns="91440" tIns="45720" rIns="91440" bIns="45720" rtlCol="0" anchor="ctr"/>
          <a:lstStyle>
            <a:lvl1pPr algn="r">
              <a:defRPr sz="750" b="0">
                <a:solidFill>
                  <a:schemeClr val="bg2">
                    <a:lumMod val="60000"/>
                    <a:lumOff val="40000"/>
                  </a:schemeClr>
                </a:solidFill>
                <a:latin typeface="Calibri" panose="020F0502020204030204" pitchFamily="34" charset="0"/>
                <a:cs typeface="Calibri" panose="020F0502020204030204" pitchFamily="34" charset="0"/>
              </a:defRPr>
            </a:lvl1pPr>
          </a:lstStyle>
          <a:p>
            <a:endParaRPr lang="en-US" dirty="0">
              <a:solidFill>
                <a:srgbClr val="A69DC8"/>
              </a:solidFill>
            </a:endParaRPr>
          </a:p>
        </p:txBody>
      </p:sp>
      <p:sp>
        <p:nvSpPr>
          <p:cNvPr id="12" name="Slide Number Placeholder 12">
            <a:extLst>
              <a:ext uri="{FF2B5EF4-FFF2-40B4-BE49-F238E27FC236}">
                <a16:creationId xmlns:a16="http://schemas.microsoft.com/office/drawing/2014/main" id="{C65A26CB-1EDB-8E4B-B949-BFE06E328FB0}"/>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rgbClr val="8E2690"/>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Tree>
    <p:extLst>
      <p:ext uri="{BB962C8B-B14F-4D97-AF65-F5344CB8AC3E}">
        <p14:creationId xmlns:p14="http://schemas.microsoft.com/office/powerpoint/2010/main" val="2399380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E4CF-442F-4B4E-A3A0-04F39EE73231}"/>
              </a:ext>
            </a:extLst>
          </p:cNvPr>
          <p:cNvSpPr>
            <a:spLocks noGrp="1"/>
          </p:cNvSpPr>
          <p:nvPr>
            <p:ph type="title"/>
          </p:nvPr>
        </p:nvSpPr>
        <p:spPr/>
        <p:txBody>
          <a:body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B82265DE-8FD6-2048-8778-169867FBABF3}"/>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2">
                    <a:lumMod val="60000"/>
                    <a:lumOff val="40000"/>
                  </a:schemeClr>
                </a:solidFill>
                <a:latin typeface="Calibri" panose="020F0502020204030204" pitchFamily="34" charset="0"/>
                <a:cs typeface="Calibri" panose="020F0502020204030204" pitchFamily="34" charset="0"/>
              </a:defRPr>
            </a:lvl1pPr>
          </a:lstStyle>
          <a:p>
            <a:endParaRPr lang="en-US" dirty="0">
              <a:solidFill>
                <a:srgbClr val="A69DC8"/>
              </a:solidFill>
            </a:endParaRPr>
          </a:p>
        </p:txBody>
      </p:sp>
      <p:sp>
        <p:nvSpPr>
          <p:cNvPr id="7" name="Slide Number Placeholder 12">
            <a:extLst>
              <a:ext uri="{FF2B5EF4-FFF2-40B4-BE49-F238E27FC236}">
                <a16:creationId xmlns:a16="http://schemas.microsoft.com/office/drawing/2014/main" id="{8B6E7437-29A1-5041-9EB4-0F9C33391C9D}"/>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rgbClr val="8E2690"/>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Tree>
    <p:extLst>
      <p:ext uri="{BB962C8B-B14F-4D97-AF65-F5344CB8AC3E}">
        <p14:creationId xmlns:p14="http://schemas.microsoft.com/office/powerpoint/2010/main" val="212360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25C86CE-ECE1-AB41-AD36-751D5430E1BB}"/>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2">
                    <a:lumMod val="60000"/>
                    <a:lumOff val="40000"/>
                  </a:schemeClr>
                </a:solidFill>
                <a:latin typeface="Calibri" panose="020F0502020204030204" pitchFamily="34" charset="0"/>
                <a:cs typeface="Calibri" panose="020F0502020204030204" pitchFamily="34" charset="0"/>
              </a:defRPr>
            </a:lvl1pPr>
          </a:lstStyle>
          <a:p>
            <a:endParaRPr lang="en-US" dirty="0">
              <a:solidFill>
                <a:srgbClr val="A69DC8"/>
              </a:solidFill>
            </a:endParaRPr>
          </a:p>
        </p:txBody>
      </p:sp>
      <p:sp>
        <p:nvSpPr>
          <p:cNvPr id="6" name="Slide Number Placeholder 12">
            <a:extLst>
              <a:ext uri="{FF2B5EF4-FFF2-40B4-BE49-F238E27FC236}">
                <a16:creationId xmlns:a16="http://schemas.microsoft.com/office/drawing/2014/main" id="{C509F753-7F51-8442-918B-548BD3A27086}"/>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rgbClr val="8E2690"/>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Tree>
    <p:extLst>
      <p:ext uri="{BB962C8B-B14F-4D97-AF65-F5344CB8AC3E}">
        <p14:creationId xmlns:p14="http://schemas.microsoft.com/office/powerpoint/2010/main" val="1046046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epertoire_Transition Slide A">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05353B3-2599-7541-90B7-2B54E4596739}"/>
              </a:ext>
            </a:extLst>
          </p:cNvPr>
          <p:cNvSpPr/>
          <p:nvPr userDrawn="1"/>
        </p:nvSpPr>
        <p:spPr>
          <a:xfrm>
            <a:off x="3556000" y="0"/>
            <a:ext cx="8636000" cy="6858000"/>
          </a:xfrm>
          <a:prstGeom prst="rect">
            <a:avLst/>
          </a:prstGeom>
          <a:gradFill>
            <a:gsLst>
              <a:gs pos="0">
                <a:schemeClr val="tx2">
                  <a:lumMod val="50000"/>
                </a:schemeClr>
              </a:gs>
              <a:gs pos="100000">
                <a:schemeClr val="tx2"/>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Montserrat" pitchFamily="2" charset="77"/>
            </a:endParaRPr>
          </a:p>
        </p:txBody>
      </p:sp>
      <p:pic>
        <p:nvPicPr>
          <p:cNvPr id="16" name="Picture 15">
            <a:extLst>
              <a:ext uri="{FF2B5EF4-FFF2-40B4-BE49-F238E27FC236}">
                <a16:creationId xmlns:a16="http://schemas.microsoft.com/office/drawing/2014/main" id="{B3FE2477-E831-434F-8635-756D5470291D}"/>
              </a:ext>
            </a:extLst>
          </p:cNvPr>
          <p:cNvPicPr>
            <a:picLocks noChangeAspect="1"/>
          </p:cNvPicPr>
          <p:nvPr userDrawn="1"/>
        </p:nvPicPr>
        <p:blipFill rotWithShape="1">
          <a:blip r:embed="rId2" cstate="email">
            <a:biLevel thresh="25000"/>
            <a:alphaModFix amt="10000"/>
            <a:extLst>
              <a:ext uri="{28A0092B-C50C-407E-A947-70E740481C1C}">
                <a14:useLocalDpi xmlns:a14="http://schemas.microsoft.com/office/drawing/2010/main"/>
              </a:ext>
            </a:extLst>
          </a:blip>
          <a:srcRect/>
          <a:stretch/>
        </p:blipFill>
        <p:spPr>
          <a:xfrm>
            <a:off x="4521200" y="373890"/>
            <a:ext cx="4141626" cy="6110220"/>
          </a:xfrm>
          <a:prstGeom prst="rect">
            <a:avLst/>
          </a:prstGeom>
        </p:spPr>
      </p:pic>
      <p:sp>
        <p:nvSpPr>
          <p:cNvPr id="17" name="Footer Placeholder 4">
            <a:extLst>
              <a:ext uri="{FF2B5EF4-FFF2-40B4-BE49-F238E27FC236}">
                <a16:creationId xmlns:a16="http://schemas.microsoft.com/office/drawing/2014/main" id="{486DB074-6F61-BA4B-BA32-0C8D4E9A2A7E}"/>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1"/>
                </a:solidFill>
                <a:latin typeface="Calibri" panose="020F0502020204030204" pitchFamily="34" charset="0"/>
                <a:cs typeface="Calibri" panose="020F0502020204030204" pitchFamily="34" charset="0"/>
              </a:defRPr>
            </a:lvl1pPr>
          </a:lstStyle>
          <a:p>
            <a:endParaRPr lang="en-US" dirty="0"/>
          </a:p>
        </p:txBody>
      </p:sp>
      <p:sp>
        <p:nvSpPr>
          <p:cNvPr id="18" name="Slide Number Placeholder 12">
            <a:extLst>
              <a:ext uri="{FF2B5EF4-FFF2-40B4-BE49-F238E27FC236}">
                <a16:creationId xmlns:a16="http://schemas.microsoft.com/office/drawing/2014/main" id="{4674FBB5-D018-C641-9385-03BB5BCD06D4}"/>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chemeClr val="bg1"/>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
        <p:nvSpPr>
          <p:cNvPr id="12" name="Rectangle 11">
            <a:extLst>
              <a:ext uri="{FF2B5EF4-FFF2-40B4-BE49-F238E27FC236}">
                <a16:creationId xmlns:a16="http://schemas.microsoft.com/office/drawing/2014/main" id="{7195A1C6-1BD9-334F-A16A-20F9E239E1B6}"/>
              </a:ext>
            </a:extLst>
          </p:cNvPr>
          <p:cNvSpPr/>
          <p:nvPr userDrawn="1"/>
        </p:nvSpPr>
        <p:spPr>
          <a:xfrm>
            <a:off x="0" y="-58363"/>
            <a:ext cx="7194114" cy="6964334"/>
          </a:xfrm>
          <a:custGeom>
            <a:avLst/>
            <a:gdLst>
              <a:gd name="connsiteX0" fmla="*/ 0 w 12192000"/>
              <a:gd name="connsiteY0" fmla="*/ 0 h 6916365"/>
              <a:gd name="connsiteX1" fmla="*/ 12192000 w 12192000"/>
              <a:gd name="connsiteY1" fmla="*/ 0 h 6916365"/>
              <a:gd name="connsiteX2" fmla="*/ 12192000 w 12192000"/>
              <a:gd name="connsiteY2" fmla="*/ 6916365 h 6916365"/>
              <a:gd name="connsiteX3" fmla="*/ 0 w 12192000"/>
              <a:gd name="connsiteY3" fmla="*/ 6916365 h 6916365"/>
              <a:gd name="connsiteX4" fmla="*/ 0 w 12192000"/>
              <a:gd name="connsiteY4" fmla="*/ 0 h 6916365"/>
              <a:gd name="connsiteX0" fmla="*/ 0 w 12192000"/>
              <a:gd name="connsiteY0" fmla="*/ 0 h 6941417"/>
              <a:gd name="connsiteX1" fmla="*/ 12192000 w 12192000"/>
              <a:gd name="connsiteY1" fmla="*/ 0 h 6941417"/>
              <a:gd name="connsiteX2" fmla="*/ 3849665 w 12192000"/>
              <a:gd name="connsiteY2" fmla="*/ 6941417 h 6941417"/>
              <a:gd name="connsiteX3" fmla="*/ 0 w 12192000"/>
              <a:gd name="connsiteY3" fmla="*/ 6916365 h 6941417"/>
              <a:gd name="connsiteX4" fmla="*/ 0 w 12192000"/>
              <a:gd name="connsiteY4" fmla="*/ 0 h 6941417"/>
              <a:gd name="connsiteX0" fmla="*/ 0 w 7194115"/>
              <a:gd name="connsiteY0" fmla="*/ 0 h 6941417"/>
              <a:gd name="connsiteX1" fmla="*/ 7194115 w 7194115"/>
              <a:gd name="connsiteY1" fmla="*/ 25052 h 6941417"/>
              <a:gd name="connsiteX2" fmla="*/ 3849665 w 7194115"/>
              <a:gd name="connsiteY2" fmla="*/ 6941417 h 6941417"/>
              <a:gd name="connsiteX3" fmla="*/ 0 w 7194115"/>
              <a:gd name="connsiteY3" fmla="*/ 6916365 h 6941417"/>
              <a:gd name="connsiteX4" fmla="*/ 0 w 7194115"/>
              <a:gd name="connsiteY4" fmla="*/ 0 h 694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115" h="6941417">
                <a:moveTo>
                  <a:pt x="0" y="0"/>
                </a:moveTo>
                <a:lnTo>
                  <a:pt x="7194115" y="25052"/>
                </a:lnTo>
                <a:lnTo>
                  <a:pt x="3849665" y="6941417"/>
                </a:lnTo>
                <a:lnTo>
                  <a:pt x="0" y="691636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5B2F5EE-3C39-5742-92CD-A6AE07FF0C30}"/>
              </a:ext>
            </a:extLst>
          </p:cNvPr>
          <p:cNvCxnSpPr>
            <a:cxnSpLocks/>
            <a:stCxn id="12" idx="2"/>
          </p:cNvCxnSpPr>
          <p:nvPr userDrawn="1"/>
        </p:nvCxnSpPr>
        <p:spPr>
          <a:xfrm flipV="1">
            <a:off x="3849664" y="-58363"/>
            <a:ext cx="3344450" cy="6964334"/>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0914B1-E60F-A147-BA38-A78879F43C7E}"/>
              </a:ext>
            </a:extLst>
          </p:cNvPr>
          <p:cNvSpPr>
            <a:spLocks noGrp="1"/>
          </p:cNvSpPr>
          <p:nvPr>
            <p:ph type="ctrTitle" hasCustomPrompt="1"/>
          </p:nvPr>
        </p:nvSpPr>
        <p:spPr>
          <a:xfrm>
            <a:off x="279399" y="2286858"/>
            <a:ext cx="5340070" cy="1317019"/>
          </a:xfrm>
        </p:spPr>
        <p:txBody>
          <a:bodyPr anchor="ctr">
            <a:noAutofit/>
          </a:bodyPr>
          <a:lstStyle>
            <a:lvl1pPr algn="l">
              <a:defRPr sz="2800" b="1">
                <a:solidFill>
                  <a:schemeClr val="accent1">
                    <a:lumMod val="50000"/>
                  </a:schemeClr>
                </a:solidFill>
              </a:defRPr>
            </a:lvl1pPr>
          </a:lstStyle>
          <a:p>
            <a:r>
              <a:rPr lang="en-US" dirty="0"/>
              <a:t>CLICK TO EDIT MASTER TITLE STYLE</a:t>
            </a:r>
          </a:p>
        </p:txBody>
      </p:sp>
      <p:pic>
        <p:nvPicPr>
          <p:cNvPr id="14" name="Picture 13">
            <a:extLst>
              <a:ext uri="{FF2B5EF4-FFF2-40B4-BE49-F238E27FC236}">
                <a16:creationId xmlns:a16="http://schemas.microsoft.com/office/drawing/2014/main" id="{D9A74A3B-0C59-2C45-ABB1-0631A2113CC9}"/>
              </a:ext>
            </a:extLst>
          </p:cNvPr>
          <p:cNvPicPr>
            <a:picLocks noChangeAspect="1"/>
          </p:cNvPicPr>
          <p:nvPr userDrawn="1"/>
        </p:nvPicPr>
        <p:blipFill>
          <a:blip r:embed="rId3"/>
          <a:stretch>
            <a:fillRect/>
          </a:stretch>
        </p:blipFill>
        <p:spPr>
          <a:xfrm>
            <a:off x="384643" y="881614"/>
            <a:ext cx="2913027" cy="419152"/>
          </a:xfrm>
          <a:prstGeom prst="rect">
            <a:avLst/>
          </a:prstGeom>
        </p:spPr>
      </p:pic>
    </p:spTree>
    <p:extLst>
      <p:ext uri="{BB962C8B-B14F-4D97-AF65-F5344CB8AC3E}">
        <p14:creationId xmlns:p14="http://schemas.microsoft.com/office/powerpoint/2010/main" val="233744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epertoire_Transition Slid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05353B3-2599-7541-90B7-2B54E4596739}"/>
              </a:ext>
            </a:extLst>
          </p:cNvPr>
          <p:cNvSpPr/>
          <p:nvPr userDrawn="1"/>
        </p:nvSpPr>
        <p:spPr>
          <a:xfrm>
            <a:off x="3556000" y="0"/>
            <a:ext cx="8636000" cy="6858000"/>
          </a:xfrm>
          <a:prstGeom prst="rect">
            <a:avLst/>
          </a:prstGeom>
          <a:gradFill>
            <a:gsLst>
              <a:gs pos="0">
                <a:schemeClr val="tx1"/>
              </a:gs>
              <a:gs pos="100000">
                <a:schemeClr val="tx2">
                  <a:lumMod val="75000"/>
                </a:scheme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Montserrat" pitchFamily="2" charset="77"/>
            </a:endParaRPr>
          </a:p>
        </p:txBody>
      </p:sp>
      <p:pic>
        <p:nvPicPr>
          <p:cNvPr id="16" name="Picture 15">
            <a:extLst>
              <a:ext uri="{FF2B5EF4-FFF2-40B4-BE49-F238E27FC236}">
                <a16:creationId xmlns:a16="http://schemas.microsoft.com/office/drawing/2014/main" id="{B3FE2477-E831-434F-8635-756D5470291D}"/>
              </a:ext>
            </a:extLst>
          </p:cNvPr>
          <p:cNvPicPr>
            <a:picLocks noChangeAspect="1"/>
          </p:cNvPicPr>
          <p:nvPr userDrawn="1"/>
        </p:nvPicPr>
        <p:blipFill rotWithShape="1">
          <a:blip r:embed="rId2" cstate="email">
            <a:biLevel thresh="25000"/>
            <a:alphaModFix amt="10000"/>
            <a:extLst>
              <a:ext uri="{28A0092B-C50C-407E-A947-70E740481C1C}">
                <a14:useLocalDpi xmlns:a14="http://schemas.microsoft.com/office/drawing/2010/main"/>
              </a:ext>
            </a:extLst>
          </a:blip>
          <a:srcRect/>
          <a:stretch/>
        </p:blipFill>
        <p:spPr>
          <a:xfrm>
            <a:off x="4521200" y="373890"/>
            <a:ext cx="4141626" cy="6110220"/>
          </a:xfrm>
          <a:prstGeom prst="rect">
            <a:avLst/>
          </a:prstGeom>
        </p:spPr>
      </p:pic>
      <p:sp>
        <p:nvSpPr>
          <p:cNvPr id="17" name="Footer Placeholder 4">
            <a:extLst>
              <a:ext uri="{FF2B5EF4-FFF2-40B4-BE49-F238E27FC236}">
                <a16:creationId xmlns:a16="http://schemas.microsoft.com/office/drawing/2014/main" id="{486DB074-6F61-BA4B-BA32-0C8D4E9A2A7E}"/>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1"/>
                </a:solidFill>
                <a:latin typeface="Calibri" panose="020F0502020204030204" pitchFamily="34" charset="0"/>
                <a:cs typeface="Calibri" panose="020F0502020204030204" pitchFamily="34" charset="0"/>
              </a:defRPr>
            </a:lvl1pPr>
          </a:lstStyle>
          <a:p>
            <a:endParaRPr lang="en-US" dirty="0"/>
          </a:p>
        </p:txBody>
      </p:sp>
      <p:sp>
        <p:nvSpPr>
          <p:cNvPr id="18" name="Slide Number Placeholder 12">
            <a:extLst>
              <a:ext uri="{FF2B5EF4-FFF2-40B4-BE49-F238E27FC236}">
                <a16:creationId xmlns:a16="http://schemas.microsoft.com/office/drawing/2014/main" id="{4674FBB5-D018-C641-9385-03BB5BCD06D4}"/>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chemeClr val="bg1"/>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
        <p:nvSpPr>
          <p:cNvPr id="12" name="Rectangle 11">
            <a:extLst>
              <a:ext uri="{FF2B5EF4-FFF2-40B4-BE49-F238E27FC236}">
                <a16:creationId xmlns:a16="http://schemas.microsoft.com/office/drawing/2014/main" id="{7195A1C6-1BD9-334F-A16A-20F9E239E1B6}"/>
              </a:ext>
            </a:extLst>
          </p:cNvPr>
          <p:cNvSpPr/>
          <p:nvPr userDrawn="1"/>
        </p:nvSpPr>
        <p:spPr>
          <a:xfrm>
            <a:off x="0" y="-58363"/>
            <a:ext cx="7194114" cy="6964334"/>
          </a:xfrm>
          <a:custGeom>
            <a:avLst/>
            <a:gdLst>
              <a:gd name="connsiteX0" fmla="*/ 0 w 12192000"/>
              <a:gd name="connsiteY0" fmla="*/ 0 h 6916365"/>
              <a:gd name="connsiteX1" fmla="*/ 12192000 w 12192000"/>
              <a:gd name="connsiteY1" fmla="*/ 0 h 6916365"/>
              <a:gd name="connsiteX2" fmla="*/ 12192000 w 12192000"/>
              <a:gd name="connsiteY2" fmla="*/ 6916365 h 6916365"/>
              <a:gd name="connsiteX3" fmla="*/ 0 w 12192000"/>
              <a:gd name="connsiteY3" fmla="*/ 6916365 h 6916365"/>
              <a:gd name="connsiteX4" fmla="*/ 0 w 12192000"/>
              <a:gd name="connsiteY4" fmla="*/ 0 h 6916365"/>
              <a:gd name="connsiteX0" fmla="*/ 0 w 12192000"/>
              <a:gd name="connsiteY0" fmla="*/ 0 h 6941417"/>
              <a:gd name="connsiteX1" fmla="*/ 12192000 w 12192000"/>
              <a:gd name="connsiteY1" fmla="*/ 0 h 6941417"/>
              <a:gd name="connsiteX2" fmla="*/ 3849665 w 12192000"/>
              <a:gd name="connsiteY2" fmla="*/ 6941417 h 6941417"/>
              <a:gd name="connsiteX3" fmla="*/ 0 w 12192000"/>
              <a:gd name="connsiteY3" fmla="*/ 6916365 h 6941417"/>
              <a:gd name="connsiteX4" fmla="*/ 0 w 12192000"/>
              <a:gd name="connsiteY4" fmla="*/ 0 h 6941417"/>
              <a:gd name="connsiteX0" fmla="*/ 0 w 7194115"/>
              <a:gd name="connsiteY0" fmla="*/ 0 h 6941417"/>
              <a:gd name="connsiteX1" fmla="*/ 7194115 w 7194115"/>
              <a:gd name="connsiteY1" fmla="*/ 25052 h 6941417"/>
              <a:gd name="connsiteX2" fmla="*/ 3849665 w 7194115"/>
              <a:gd name="connsiteY2" fmla="*/ 6941417 h 6941417"/>
              <a:gd name="connsiteX3" fmla="*/ 0 w 7194115"/>
              <a:gd name="connsiteY3" fmla="*/ 6916365 h 6941417"/>
              <a:gd name="connsiteX4" fmla="*/ 0 w 7194115"/>
              <a:gd name="connsiteY4" fmla="*/ 0 h 694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115" h="6941417">
                <a:moveTo>
                  <a:pt x="0" y="0"/>
                </a:moveTo>
                <a:lnTo>
                  <a:pt x="7194115" y="25052"/>
                </a:lnTo>
                <a:lnTo>
                  <a:pt x="3849665" y="6941417"/>
                </a:lnTo>
                <a:lnTo>
                  <a:pt x="0" y="691636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5B2F5EE-3C39-5742-92CD-A6AE07FF0C30}"/>
              </a:ext>
            </a:extLst>
          </p:cNvPr>
          <p:cNvCxnSpPr>
            <a:cxnSpLocks/>
            <a:stCxn id="12" idx="2"/>
          </p:cNvCxnSpPr>
          <p:nvPr userDrawn="1"/>
        </p:nvCxnSpPr>
        <p:spPr>
          <a:xfrm flipV="1">
            <a:off x="3849664" y="-58363"/>
            <a:ext cx="3344450" cy="6964334"/>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9A74A3B-0C59-2C45-ABB1-0631A2113CC9}"/>
              </a:ext>
            </a:extLst>
          </p:cNvPr>
          <p:cNvPicPr>
            <a:picLocks noChangeAspect="1"/>
          </p:cNvPicPr>
          <p:nvPr userDrawn="1"/>
        </p:nvPicPr>
        <p:blipFill>
          <a:blip r:embed="rId3"/>
          <a:stretch>
            <a:fillRect/>
          </a:stretch>
        </p:blipFill>
        <p:spPr>
          <a:xfrm>
            <a:off x="384643" y="881614"/>
            <a:ext cx="2913027" cy="419152"/>
          </a:xfrm>
          <a:prstGeom prst="rect">
            <a:avLst/>
          </a:prstGeom>
        </p:spPr>
      </p:pic>
      <p:sp>
        <p:nvSpPr>
          <p:cNvPr id="20" name="Title 1">
            <a:extLst>
              <a:ext uri="{FF2B5EF4-FFF2-40B4-BE49-F238E27FC236}">
                <a16:creationId xmlns:a16="http://schemas.microsoft.com/office/drawing/2014/main" id="{F8CA1D6E-D0DA-3E46-9C83-BB6CA63ABCC6}"/>
              </a:ext>
            </a:extLst>
          </p:cNvPr>
          <p:cNvSpPr>
            <a:spLocks noGrp="1"/>
          </p:cNvSpPr>
          <p:nvPr>
            <p:ph type="ctrTitle" hasCustomPrompt="1"/>
          </p:nvPr>
        </p:nvSpPr>
        <p:spPr>
          <a:xfrm>
            <a:off x="279399" y="2286858"/>
            <a:ext cx="5340070" cy="1317019"/>
          </a:xfrm>
        </p:spPr>
        <p:txBody>
          <a:bodyPr anchor="ctr">
            <a:noAutofit/>
          </a:bodyPr>
          <a:lstStyle>
            <a:lvl1pPr algn="l">
              <a:defRPr sz="2800" b="1">
                <a:solidFill>
                  <a:schemeClr val="accent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80711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Repertoire_Transition Slide C">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05353B3-2599-7541-90B7-2B54E4596739}"/>
              </a:ext>
            </a:extLst>
          </p:cNvPr>
          <p:cNvSpPr/>
          <p:nvPr userDrawn="1"/>
        </p:nvSpPr>
        <p:spPr>
          <a:xfrm>
            <a:off x="3556000" y="0"/>
            <a:ext cx="8636000" cy="6858000"/>
          </a:xfrm>
          <a:prstGeom prst="rect">
            <a:avLst/>
          </a:prstGeom>
          <a:gradFill flip="none" rotWithShape="1">
            <a:gsLst>
              <a:gs pos="72000">
                <a:srgbClr val="6659B0"/>
              </a:gs>
              <a:gs pos="0">
                <a:schemeClr val="bg2">
                  <a:lumMod val="50000"/>
                </a:schemeClr>
              </a:gs>
              <a:gs pos="10000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Montserrat" pitchFamily="2" charset="77"/>
            </a:endParaRPr>
          </a:p>
        </p:txBody>
      </p:sp>
      <p:pic>
        <p:nvPicPr>
          <p:cNvPr id="16" name="Picture 15">
            <a:extLst>
              <a:ext uri="{FF2B5EF4-FFF2-40B4-BE49-F238E27FC236}">
                <a16:creationId xmlns:a16="http://schemas.microsoft.com/office/drawing/2014/main" id="{B3FE2477-E831-434F-8635-756D5470291D}"/>
              </a:ext>
            </a:extLst>
          </p:cNvPr>
          <p:cNvPicPr>
            <a:picLocks noChangeAspect="1"/>
          </p:cNvPicPr>
          <p:nvPr userDrawn="1"/>
        </p:nvPicPr>
        <p:blipFill rotWithShape="1">
          <a:blip r:embed="rId2" cstate="email">
            <a:biLevel thresh="25000"/>
            <a:alphaModFix amt="15000"/>
            <a:extLst>
              <a:ext uri="{28A0092B-C50C-407E-A947-70E740481C1C}">
                <a14:useLocalDpi xmlns:a14="http://schemas.microsoft.com/office/drawing/2010/main"/>
              </a:ext>
            </a:extLst>
          </a:blip>
          <a:srcRect/>
          <a:stretch/>
        </p:blipFill>
        <p:spPr>
          <a:xfrm>
            <a:off x="4521200" y="373890"/>
            <a:ext cx="4141626" cy="6110220"/>
          </a:xfrm>
          <a:prstGeom prst="rect">
            <a:avLst/>
          </a:prstGeom>
        </p:spPr>
      </p:pic>
      <p:sp>
        <p:nvSpPr>
          <p:cNvPr id="17" name="Footer Placeholder 4">
            <a:extLst>
              <a:ext uri="{FF2B5EF4-FFF2-40B4-BE49-F238E27FC236}">
                <a16:creationId xmlns:a16="http://schemas.microsoft.com/office/drawing/2014/main" id="{486DB074-6F61-BA4B-BA32-0C8D4E9A2A7E}"/>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1"/>
                </a:solidFill>
                <a:latin typeface="Calibri" panose="020F0502020204030204" pitchFamily="34" charset="0"/>
                <a:cs typeface="Calibri" panose="020F0502020204030204" pitchFamily="34" charset="0"/>
              </a:defRPr>
            </a:lvl1pPr>
          </a:lstStyle>
          <a:p>
            <a:endParaRPr lang="en-US" dirty="0"/>
          </a:p>
        </p:txBody>
      </p:sp>
      <p:sp>
        <p:nvSpPr>
          <p:cNvPr id="18" name="Slide Number Placeholder 12">
            <a:extLst>
              <a:ext uri="{FF2B5EF4-FFF2-40B4-BE49-F238E27FC236}">
                <a16:creationId xmlns:a16="http://schemas.microsoft.com/office/drawing/2014/main" id="{4674FBB5-D018-C641-9385-03BB5BCD06D4}"/>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chemeClr val="bg1"/>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
        <p:nvSpPr>
          <p:cNvPr id="12" name="Rectangle 11">
            <a:extLst>
              <a:ext uri="{FF2B5EF4-FFF2-40B4-BE49-F238E27FC236}">
                <a16:creationId xmlns:a16="http://schemas.microsoft.com/office/drawing/2014/main" id="{7195A1C6-1BD9-334F-A16A-20F9E239E1B6}"/>
              </a:ext>
            </a:extLst>
          </p:cNvPr>
          <p:cNvSpPr/>
          <p:nvPr userDrawn="1"/>
        </p:nvSpPr>
        <p:spPr>
          <a:xfrm>
            <a:off x="0" y="-58363"/>
            <a:ext cx="7194114" cy="6964334"/>
          </a:xfrm>
          <a:custGeom>
            <a:avLst/>
            <a:gdLst>
              <a:gd name="connsiteX0" fmla="*/ 0 w 12192000"/>
              <a:gd name="connsiteY0" fmla="*/ 0 h 6916365"/>
              <a:gd name="connsiteX1" fmla="*/ 12192000 w 12192000"/>
              <a:gd name="connsiteY1" fmla="*/ 0 h 6916365"/>
              <a:gd name="connsiteX2" fmla="*/ 12192000 w 12192000"/>
              <a:gd name="connsiteY2" fmla="*/ 6916365 h 6916365"/>
              <a:gd name="connsiteX3" fmla="*/ 0 w 12192000"/>
              <a:gd name="connsiteY3" fmla="*/ 6916365 h 6916365"/>
              <a:gd name="connsiteX4" fmla="*/ 0 w 12192000"/>
              <a:gd name="connsiteY4" fmla="*/ 0 h 6916365"/>
              <a:gd name="connsiteX0" fmla="*/ 0 w 12192000"/>
              <a:gd name="connsiteY0" fmla="*/ 0 h 6941417"/>
              <a:gd name="connsiteX1" fmla="*/ 12192000 w 12192000"/>
              <a:gd name="connsiteY1" fmla="*/ 0 h 6941417"/>
              <a:gd name="connsiteX2" fmla="*/ 3849665 w 12192000"/>
              <a:gd name="connsiteY2" fmla="*/ 6941417 h 6941417"/>
              <a:gd name="connsiteX3" fmla="*/ 0 w 12192000"/>
              <a:gd name="connsiteY3" fmla="*/ 6916365 h 6941417"/>
              <a:gd name="connsiteX4" fmla="*/ 0 w 12192000"/>
              <a:gd name="connsiteY4" fmla="*/ 0 h 6941417"/>
              <a:gd name="connsiteX0" fmla="*/ 0 w 7194115"/>
              <a:gd name="connsiteY0" fmla="*/ 0 h 6941417"/>
              <a:gd name="connsiteX1" fmla="*/ 7194115 w 7194115"/>
              <a:gd name="connsiteY1" fmla="*/ 25052 h 6941417"/>
              <a:gd name="connsiteX2" fmla="*/ 3849665 w 7194115"/>
              <a:gd name="connsiteY2" fmla="*/ 6941417 h 6941417"/>
              <a:gd name="connsiteX3" fmla="*/ 0 w 7194115"/>
              <a:gd name="connsiteY3" fmla="*/ 6916365 h 6941417"/>
              <a:gd name="connsiteX4" fmla="*/ 0 w 7194115"/>
              <a:gd name="connsiteY4" fmla="*/ 0 h 694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115" h="6941417">
                <a:moveTo>
                  <a:pt x="0" y="0"/>
                </a:moveTo>
                <a:lnTo>
                  <a:pt x="7194115" y="25052"/>
                </a:lnTo>
                <a:lnTo>
                  <a:pt x="3849665" y="6941417"/>
                </a:lnTo>
                <a:lnTo>
                  <a:pt x="0" y="691636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5B2F5EE-3C39-5742-92CD-A6AE07FF0C30}"/>
              </a:ext>
            </a:extLst>
          </p:cNvPr>
          <p:cNvCxnSpPr>
            <a:cxnSpLocks/>
            <a:stCxn id="12" idx="2"/>
          </p:cNvCxnSpPr>
          <p:nvPr userDrawn="1"/>
        </p:nvCxnSpPr>
        <p:spPr>
          <a:xfrm flipV="1">
            <a:off x="3849664" y="-58363"/>
            <a:ext cx="3344450" cy="6964334"/>
          </a:xfrm>
          <a:prstGeom prst="line">
            <a:avLst/>
          </a:prstGeom>
          <a:ln w="1270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43BFEDC-FE10-614C-B536-7699BDAF86C6}"/>
              </a:ext>
            </a:extLst>
          </p:cNvPr>
          <p:cNvPicPr>
            <a:picLocks noChangeAspect="1"/>
          </p:cNvPicPr>
          <p:nvPr userDrawn="1"/>
        </p:nvPicPr>
        <p:blipFill>
          <a:blip r:embed="rId3"/>
          <a:stretch>
            <a:fillRect/>
          </a:stretch>
        </p:blipFill>
        <p:spPr>
          <a:xfrm>
            <a:off x="384643" y="881614"/>
            <a:ext cx="2913027" cy="419152"/>
          </a:xfrm>
          <a:prstGeom prst="rect">
            <a:avLst/>
          </a:prstGeom>
        </p:spPr>
      </p:pic>
      <p:sp>
        <p:nvSpPr>
          <p:cNvPr id="11" name="Title 1">
            <a:extLst>
              <a:ext uri="{FF2B5EF4-FFF2-40B4-BE49-F238E27FC236}">
                <a16:creationId xmlns:a16="http://schemas.microsoft.com/office/drawing/2014/main" id="{C5E72031-8FD9-E946-A260-95A982C8F822}"/>
              </a:ext>
            </a:extLst>
          </p:cNvPr>
          <p:cNvSpPr>
            <a:spLocks noGrp="1"/>
          </p:cNvSpPr>
          <p:nvPr>
            <p:ph type="ctrTitle" hasCustomPrompt="1"/>
          </p:nvPr>
        </p:nvSpPr>
        <p:spPr>
          <a:xfrm>
            <a:off x="279399" y="2286858"/>
            <a:ext cx="5340070" cy="1317019"/>
          </a:xfrm>
        </p:spPr>
        <p:txBody>
          <a:bodyPr anchor="ctr">
            <a:noAutofit/>
          </a:bodyPr>
          <a:lstStyle>
            <a:lvl1pPr algn="l">
              <a:defRPr sz="2800" b="1">
                <a:solidFill>
                  <a:schemeClr val="accent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04221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Repertoire_Transition Slide D">
    <p:bg>
      <p:bgPr>
        <a:gradFill>
          <a:gsLst>
            <a:gs pos="33000">
              <a:schemeClr val="accent1">
                <a:lumMod val="75000"/>
              </a:schemeClr>
            </a:gs>
            <a:gs pos="0">
              <a:schemeClr val="accent1">
                <a:lumMod val="5000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05353B3-2599-7541-90B7-2B54E4596739}"/>
              </a:ext>
            </a:extLst>
          </p:cNvPr>
          <p:cNvSpPr/>
          <p:nvPr userDrawn="1"/>
        </p:nvSpPr>
        <p:spPr>
          <a:xfrm>
            <a:off x="3556000" y="0"/>
            <a:ext cx="8636000" cy="6858000"/>
          </a:xfrm>
          <a:prstGeom prst="rect">
            <a:avLst/>
          </a:prstGeom>
          <a:gradFill>
            <a:gsLst>
              <a:gs pos="0">
                <a:schemeClr val="accent1">
                  <a:lumMod val="50000"/>
                </a:schemeClr>
              </a:gs>
              <a:gs pos="100000">
                <a:schemeClr val="accent1"/>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Montserrat" pitchFamily="2" charset="77"/>
            </a:endParaRPr>
          </a:p>
        </p:txBody>
      </p:sp>
      <p:pic>
        <p:nvPicPr>
          <p:cNvPr id="16" name="Picture 15">
            <a:extLst>
              <a:ext uri="{FF2B5EF4-FFF2-40B4-BE49-F238E27FC236}">
                <a16:creationId xmlns:a16="http://schemas.microsoft.com/office/drawing/2014/main" id="{B3FE2477-E831-434F-8635-756D5470291D}"/>
              </a:ext>
            </a:extLst>
          </p:cNvPr>
          <p:cNvPicPr>
            <a:picLocks noChangeAspect="1"/>
          </p:cNvPicPr>
          <p:nvPr userDrawn="1"/>
        </p:nvPicPr>
        <p:blipFill rotWithShape="1">
          <a:blip r:embed="rId2" cstate="email">
            <a:biLevel thresh="25000"/>
            <a:alphaModFix amt="10000"/>
            <a:extLst>
              <a:ext uri="{28A0092B-C50C-407E-A947-70E740481C1C}">
                <a14:useLocalDpi xmlns:a14="http://schemas.microsoft.com/office/drawing/2010/main"/>
              </a:ext>
            </a:extLst>
          </a:blip>
          <a:srcRect/>
          <a:stretch/>
        </p:blipFill>
        <p:spPr>
          <a:xfrm>
            <a:off x="4521200" y="373890"/>
            <a:ext cx="4141626" cy="6110220"/>
          </a:xfrm>
          <a:prstGeom prst="rect">
            <a:avLst/>
          </a:prstGeom>
        </p:spPr>
      </p:pic>
      <p:sp>
        <p:nvSpPr>
          <p:cNvPr id="17" name="Footer Placeholder 4">
            <a:extLst>
              <a:ext uri="{FF2B5EF4-FFF2-40B4-BE49-F238E27FC236}">
                <a16:creationId xmlns:a16="http://schemas.microsoft.com/office/drawing/2014/main" id="{486DB074-6F61-BA4B-BA32-0C8D4E9A2A7E}"/>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1"/>
                </a:solidFill>
                <a:latin typeface="Calibri" panose="020F0502020204030204" pitchFamily="34" charset="0"/>
                <a:cs typeface="Calibri" panose="020F0502020204030204" pitchFamily="34" charset="0"/>
              </a:defRPr>
            </a:lvl1pPr>
          </a:lstStyle>
          <a:p>
            <a:endParaRPr lang="en-US" dirty="0"/>
          </a:p>
        </p:txBody>
      </p:sp>
      <p:sp>
        <p:nvSpPr>
          <p:cNvPr id="18" name="Slide Number Placeholder 12">
            <a:extLst>
              <a:ext uri="{FF2B5EF4-FFF2-40B4-BE49-F238E27FC236}">
                <a16:creationId xmlns:a16="http://schemas.microsoft.com/office/drawing/2014/main" id="{4674FBB5-D018-C641-9385-03BB5BCD06D4}"/>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chemeClr val="bg1"/>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
        <p:nvSpPr>
          <p:cNvPr id="12" name="Rectangle 11">
            <a:extLst>
              <a:ext uri="{FF2B5EF4-FFF2-40B4-BE49-F238E27FC236}">
                <a16:creationId xmlns:a16="http://schemas.microsoft.com/office/drawing/2014/main" id="{7195A1C6-1BD9-334F-A16A-20F9E239E1B6}"/>
              </a:ext>
            </a:extLst>
          </p:cNvPr>
          <p:cNvSpPr/>
          <p:nvPr userDrawn="1"/>
        </p:nvSpPr>
        <p:spPr>
          <a:xfrm>
            <a:off x="0" y="-58363"/>
            <a:ext cx="7194114" cy="6964334"/>
          </a:xfrm>
          <a:custGeom>
            <a:avLst/>
            <a:gdLst>
              <a:gd name="connsiteX0" fmla="*/ 0 w 12192000"/>
              <a:gd name="connsiteY0" fmla="*/ 0 h 6916365"/>
              <a:gd name="connsiteX1" fmla="*/ 12192000 w 12192000"/>
              <a:gd name="connsiteY1" fmla="*/ 0 h 6916365"/>
              <a:gd name="connsiteX2" fmla="*/ 12192000 w 12192000"/>
              <a:gd name="connsiteY2" fmla="*/ 6916365 h 6916365"/>
              <a:gd name="connsiteX3" fmla="*/ 0 w 12192000"/>
              <a:gd name="connsiteY3" fmla="*/ 6916365 h 6916365"/>
              <a:gd name="connsiteX4" fmla="*/ 0 w 12192000"/>
              <a:gd name="connsiteY4" fmla="*/ 0 h 6916365"/>
              <a:gd name="connsiteX0" fmla="*/ 0 w 12192000"/>
              <a:gd name="connsiteY0" fmla="*/ 0 h 6941417"/>
              <a:gd name="connsiteX1" fmla="*/ 12192000 w 12192000"/>
              <a:gd name="connsiteY1" fmla="*/ 0 h 6941417"/>
              <a:gd name="connsiteX2" fmla="*/ 3849665 w 12192000"/>
              <a:gd name="connsiteY2" fmla="*/ 6941417 h 6941417"/>
              <a:gd name="connsiteX3" fmla="*/ 0 w 12192000"/>
              <a:gd name="connsiteY3" fmla="*/ 6916365 h 6941417"/>
              <a:gd name="connsiteX4" fmla="*/ 0 w 12192000"/>
              <a:gd name="connsiteY4" fmla="*/ 0 h 6941417"/>
              <a:gd name="connsiteX0" fmla="*/ 0 w 7194115"/>
              <a:gd name="connsiteY0" fmla="*/ 0 h 6941417"/>
              <a:gd name="connsiteX1" fmla="*/ 7194115 w 7194115"/>
              <a:gd name="connsiteY1" fmla="*/ 25052 h 6941417"/>
              <a:gd name="connsiteX2" fmla="*/ 3849665 w 7194115"/>
              <a:gd name="connsiteY2" fmla="*/ 6941417 h 6941417"/>
              <a:gd name="connsiteX3" fmla="*/ 0 w 7194115"/>
              <a:gd name="connsiteY3" fmla="*/ 6916365 h 6941417"/>
              <a:gd name="connsiteX4" fmla="*/ 0 w 7194115"/>
              <a:gd name="connsiteY4" fmla="*/ 0 h 694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115" h="6941417">
                <a:moveTo>
                  <a:pt x="0" y="0"/>
                </a:moveTo>
                <a:lnTo>
                  <a:pt x="7194115" y="25052"/>
                </a:lnTo>
                <a:lnTo>
                  <a:pt x="3849665" y="6941417"/>
                </a:lnTo>
                <a:lnTo>
                  <a:pt x="0" y="691636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5B2F5EE-3C39-5742-92CD-A6AE07FF0C30}"/>
              </a:ext>
            </a:extLst>
          </p:cNvPr>
          <p:cNvCxnSpPr>
            <a:cxnSpLocks/>
            <a:stCxn id="12" idx="2"/>
          </p:cNvCxnSpPr>
          <p:nvPr userDrawn="1"/>
        </p:nvCxnSpPr>
        <p:spPr>
          <a:xfrm flipV="1">
            <a:off x="3849664" y="-58363"/>
            <a:ext cx="3344450" cy="6964334"/>
          </a:xfrm>
          <a:prstGeom prst="line">
            <a:avLst/>
          </a:prstGeom>
          <a:ln w="1270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60D9C8B-A9F1-384A-AFAB-8A38C6E4F139}"/>
              </a:ext>
            </a:extLst>
          </p:cNvPr>
          <p:cNvPicPr>
            <a:picLocks noChangeAspect="1"/>
          </p:cNvPicPr>
          <p:nvPr userDrawn="1"/>
        </p:nvPicPr>
        <p:blipFill>
          <a:blip r:embed="rId3"/>
          <a:stretch>
            <a:fillRect/>
          </a:stretch>
        </p:blipFill>
        <p:spPr>
          <a:xfrm>
            <a:off x="384643" y="881614"/>
            <a:ext cx="2913027" cy="419152"/>
          </a:xfrm>
          <a:prstGeom prst="rect">
            <a:avLst/>
          </a:prstGeom>
        </p:spPr>
      </p:pic>
      <p:sp>
        <p:nvSpPr>
          <p:cNvPr id="11" name="Title 1">
            <a:extLst>
              <a:ext uri="{FF2B5EF4-FFF2-40B4-BE49-F238E27FC236}">
                <a16:creationId xmlns:a16="http://schemas.microsoft.com/office/drawing/2014/main" id="{3CCD3140-CD01-2D45-A358-BD5C7FDE6D72}"/>
              </a:ext>
            </a:extLst>
          </p:cNvPr>
          <p:cNvSpPr>
            <a:spLocks noGrp="1"/>
          </p:cNvSpPr>
          <p:nvPr>
            <p:ph type="ctrTitle" hasCustomPrompt="1"/>
          </p:nvPr>
        </p:nvSpPr>
        <p:spPr>
          <a:xfrm>
            <a:off x="279399" y="2286858"/>
            <a:ext cx="5340070" cy="1317019"/>
          </a:xfrm>
        </p:spPr>
        <p:txBody>
          <a:bodyPr anchor="ctr">
            <a:noAutofit/>
          </a:bodyPr>
          <a:lstStyle>
            <a:lvl1pPr algn="l">
              <a:defRPr sz="2800" b="1">
                <a:solidFill>
                  <a:schemeClr val="accent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47276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Repertoire_Transition Slide 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05353B3-2599-7541-90B7-2B54E4596739}"/>
              </a:ext>
            </a:extLst>
          </p:cNvPr>
          <p:cNvSpPr/>
          <p:nvPr userDrawn="1"/>
        </p:nvSpPr>
        <p:spPr>
          <a:xfrm>
            <a:off x="3556000" y="0"/>
            <a:ext cx="8636000" cy="6858000"/>
          </a:xfrm>
          <a:prstGeom prst="rect">
            <a:avLst/>
          </a:prstGeom>
          <a:gradFill>
            <a:gsLst>
              <a:gs pos="0">
                <a:schemeClr val="accent5">
                  <a:lumMod val="75000"/>
                </a:schemeClr>
              </a:gs>
              <a:gs pos="99000">
                <a:schemeClr val="accent6"/>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Montserrat" pitchFamily="2" charset="77"/>
            </a:endParaRPr>
          </a:p>
        </p:txBody>
      </p:sp>
      <p:pic>
        <p:nvPicPr>
          <p:cNvPr id="16" name="Picture 15">
            <a:extLst>
              <a:ext uri="{FF2B5EF4-FFF2-40B4-BE49-F238E27FC236}">
                <a16:creationId xmlns:a16="http://schemas.microsoft.com/office/drawing/2014/main" id="{B3FE2477-E831-434F-8635-756D5470291D}"/>
              </a:ext>
            </a:extLst>
          </p:cNvPr>
          <p:cNvPicPr>
            <a:picLocks noChangeAspect="1"/>
          </p:cNvPicPr>
          <p:nvPr userDrawn="1"/>
        </p:nvPicPr>
        <p:blipFill rotWithShape="1">
          <a:blip r:embed="rId2" cstate="email">
            <a:biLevel thresh="25000"/>
            <a:alphaModFix amt="15000"/>
            <a:extLst>
              <a:ext uri="{28A0092B-C50C-407E-A947-70E740481C1C}">
                <a14:useLocalDpi xmlns:a14="http://schemas.microsoft.com/office/drawing/2010/main"/>
              </a:ext>
            </a:extLst>
          </a:blip>
          <a:srcRect/>
          <a:stretch/>
        </p:blipFill>
        <p:spPr>
          <a:xfrm>
            <a:off x="4521200" y="373890"/>
            <a:ext cx="4141626" cy="6110220"/>
          </a:xfrm>
          <a:prstGeom prst="rect">
            <a:avLst/>
          </a:prstGeom>
        </p:spPr>
      </p:pic>
      <p:sp>
        <p:nvSpPr>
          <p:cNvPr id="17" name="Footer Placeholder 4">
            <a:extLst>
              <a:ext uri="{FF2B5EF4-FFF2-40B4-BE49-F238E27FC236}">
                <a16:creationId xmlns:a16="http://schemas.microsoft.com/office/drawing/2014/main" id="{486DB074-6F61-BA4B-BA32-0C8D4E9A2A7E}"/>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1"/>
                </a:solidFill>
                <a:latin typeface="Calibri" panose="020F0502020204030204" pitchFamily="34" charset="0"/>
                <a:cs typeface="Calibri" panose="020F0502020204030204" pitchFamily="34" charset="0"/>
              </a:defRPr>
            </a:lvl1pPr>
          </a:lstStyle>
          <a:p>
            <a:endParaRPr lang="en-US" dirty="0"/>
          </a:p>
        </p:txBody>
      </p:sp>
      <p:sp>
        <p:nvSpPr>
          <p:cNvPr id="18" name="Slide Number Placeholder 12">
            <a:extLst>
              <a:ext uri="{FF2B5EF4-FFF2-40B4-BE49-F238E27FC236}">
                <a16:creationId xmlns:a16="http://schemas.microsoft.com/office/drawing/2014/main" id="{4674FBB5-D018-C641-9385-03BB5BCD06D4}"/>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chemeClr val="bg1"/>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
        <p:nvSpPr>
          <p:cNvPr id="12" name="Rectangle 11">
            <a:extLst>
              <a:ext uri="{FF2B5EF4-FFF2-40B4-BE49-F238E27FC236}">
                <a16:creationId xmlns:a16="http://schemas.microsoft.com/office/drawing/2014/main" id="{7195A1C6-1BD9-334F-A16A-20F9E239E1B6}"/>
              </a:ext>
            </a:extLst>
          </p:cNvPr>
          <p:cNvSpPr/>
          <p:nvPr userDrawn="1"/>
        </p:nvSpPr>
        <p:spPr>
          <a:xfrm>
            <a:off x="0" y="-58363"/>
            <a:ext cx="7194114" cy="6964334"/>
          </a:xfrm>
          <a:custGeom>
            <a:avLst/>
            <a:gdLst>
              <a:gd name="connsiteX0" fmla="*/ 0 w 12192000"/>
              <a:gd name="connsiteY0" fmla="*/ 0 h 6916365"/>
              <a:gd name="connsiteX1" fmla="*/ 12192000 w 12192000"/>
              <a:gd name="connsiteY1" fmla="*/ 0 h 6916365"/>
              <a:gd name="connsiteX2" fmla="*/ 12192000 w 12192000"/>
              <a:gd name="connsiteY2" fmla="*/ 6916365 h 6916365"/>
              <a:gd name="connsiteX3" fmla="*/ 0 w 12192000"/>
              <a:gd name="connsiteY3" fmla="*/ 6916365 h 6916365"/>
              <a:gd name="connsiteX4" fmla="*/ 0 w 12192000"/>
              <a:gd name="connsiteY4" fmla="*/ 0 h 6916365"/>
              <a:gd name="connsiteX0" fmla="*/ 0 w 12192000"/>
              <a:gd name="connsiteY0" fmla="*/ 0 h 6941417"/>
              <a:gd name="connsiteX1" fmla="*/ 12192000 w 12192000"/>
              <a:gd name="connsiteY1" fmla="*/ 0 h 6941417"/>
              <a:gd name="connsiteX2" fmla="*/ 3849665 w 12192000"/>
              <a:gd name="connsiteY2" fmla="*/ 6941417 h 6941417"/>
              <a:gd name="connsiteX3" fmla="*/ 0 w 12192000"/>
              <a:gd name="connsiteY3" fmla="*/ 6916365 h 6941417"/>
              <a:gd name="connsiteX4" fmla="*/ 0 w 12192000"/>
              <a:gd name="connsiteY4" fmla="*/ 0 h 6941417"/>
              <a:gd name="connsiteX0" fmla="*/ 0 w 7194115"/>
              <a:gd name="connsiteY0" fmla="*/ 0 h 6941417"/>
              <a:gd name="connsiteX1" fmla="*/ 7194115 w 7194115"/>
              <a:gd name="connsiteY1" fmla="*/ 25052 h 6941417"/>
              <a:gd name="connsiteX2" fmla="*/ 3849665 w 7194115"/>
              <a:gd name="connsiteY2" fmla="*/ 6941417 h 6941417"/>
              <a:gd name="connsiteX3" fmla="*/ 0 w 7194115"/>
              <a:gd name="connsiteY3" fmla="*/ 6916365 h 6941417"/>
              <a:gd name="connsiteX4" fmla="*/ 0 w 7194115"/>
              <a:gd name="connsiteY4" fmla="*/ 0 h 694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115" h="6941417">
                <a:moveTo>
                  <a:pt x="0" y="0"/>
                </a:moveTo>
                <a:lnTo>
                  <a:pt x="7194115" y="25052"/>
                </a:lnTo>
                <a:lnTo>
                  <a:pt x="3849665" y="6941417"/>
                </a:lnTo>
                <a:lnTo>
                  <a:pt x="0" y="691636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5B2F5EE-3C39-5742-92CD-A6AE07FF0C30}"/>
              </a:ext>
            </a:extLst>
          </p:cNvPr>
          <p:cNvCxnSpPr>
            <a:cxnSpLocks/>
            <a:stCxn id="12" idx="2"/>
          </p:cNvCxnSpPr>
          <p:nvPr userDrawn="1"/>
        </p:nvCxnSpPr>
        <p:spPr>
          <a:xfrm flipV="1">
            <a:off x="3849664" y="-58363"/>
            <a:ext cx="3344450" cy="6964334"/>
          </a:xfrm>
          <a:prstGeom prst="line">
            <a:avLst/>
          </a:prstGeom>
          <a:ln w="1270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50885CC-A4B4-B846-A38C-A820B923B65D}"/>
              </a:ext>
            </a:extLst>
          </p:cNvPr>
          <p:cNvPicPr>
            <a:picLocks noChangeAspect="1"/>
          </p:cNvPicPr>
          <p:nvPr userDrawn="1"/>
        </p:nvPicPr>
        <p:blipFill>
          <a:blip r:embed="rId3"/>
          <a:stretch>
            <a:fillRect/>
          </a:stretch>
        </p:blipFill>
        <p:spPr>
          <a:xfrm>
            <a:off x="384643" y="881614"/>
            <a:ext cx="2913027" cy="419152"/>
          </a:xfrm>
          <a:prstGeom prst="rect">
            <a:avLst/>
          </a:prstGeom>
        </p:spPr>
      </p:pic>
      <p:sp>
        <p:nvSpPr>
          <p:cNvPr id="11" name="Title 1">
            <a:extLst>
              <a:ext uri="{FF2B5EF4-FFF2-40B4-BE49-F238E27FC236}">
                <a16:creationId xmlns:a16="http://schemas.microsoft.com/office/drawing/2014/main" id="{267288BF-A1F2-484D-AB7A-84FDB2760332}"/>
              </a:ext>
            </a:extLst>
          </p:cNvPr>
          <p:cNvSpPr>
            <a:spLocks noGrp="1"/>
          </p:cNvSpPr>
          <p:nvPr>
            <p:ph type="ctrTitle" hasCustomPrompt="1"/>
          </p:nvPr>
        </p:nvSpPr>
        <p:spPr>
          <a:xfrm>
            <a:off x="279399" y="2286858"/>
            <a:ext cx="5340070" cy="1317019"/>
          </a:xfrm>
        </p:spPr>
        <p:txBody>
          <a:bodyPr anchor="ctr">
            <a:noAutofit/>
          </a:bodyPr>
          <a:lstStyle>
            <a:lvl1pPr algn="l">
              <a:defRPr sz="2800" b="1">
                <a:solidFill>
                  <a:schemeClr val="accent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19552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Repertoire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F64B-4F61-9342-ABEE-94B7CC53B562}"/>
              </a:ext>
            </a:extLst>
          </p:cNvPr>
          <p:cNvSpPr>
            <a:spLocks noGrp="1"/>
          </p:cNvSpPr>
          <p:nvPr>
            <p:ph type="title"/>
          </p:nvPr>
        </p:nvSpPr>
        <p:spPr/>
        <p:txBody>
          <a:bodyPr/>
          <a:lstStyle>
            <a:lvl1pPr>
              <a:defRPr b="1">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267592-8538-0D4A-A08C-C30617823F5D}"/>
              </a:ext>
            </a:extLst>
          </p:cNvPr>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buClr>
                <a:schemeClr val="bg2">
                  <a:lumMod val="40000"/>
                  <a:lumOff val="60000"/>
                </a:schemeClr>
              </a:buCl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0F3C532B-56C6-F945-8738-BDEBF99E8104}"/>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2">
                    <a:lumMod val="60000"/>
                    <a:lumOff val="40000"/>
                  </a:schemeClr>
                </a:solidFill>
                <a:latin typeface="Calibri" panose="020F0502020204030204" pitchFamily="34" charset="0"/>
                <a:cs typeface="Calibri" panose="020F0502020204030204" pitchFamily="34" charset="0"/>
              </a:defRPr>
            </a:lvl1pPr>
          </a:lstStyle>
          <a:p>
            <a:endParaRPr lang="en-US" dirty="0">
              <a:solidFill>
                <a:srgbClr val="A69DC8"/>
              </a:solidFill>
            </a:endParaRPr>
          </a:p>
        </p:txBody>
      </p:sp>
      <p:sp>
        <p:nvSpPr>
          <p:cNvPr id="8" name="Slide Number Placeholder 12">
            <a:extLst>
              <a:ext uri="{FF2B5EF4-FFF2-40B4-BE49-F238E27FC236}">
                <a16:creationId xmlns:a16="http://schemas.microsoft.com/office/drawing/2014/main" id="{70BB5756-848F-2545-A0E7-3D30354C93A5}"/>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rgbClr val="8E2690"/>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Tree>
    <p:extLst>
      <p:ext uri="{BB962C8B-B14F-4D97-AF65-F5344CB8AC3E}">
        <p14:creationId xmlns:p14="http://schemas.microsoft.com/office/powerpoint/2010/main" val="3222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pertoire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F64B-4F61-9342-ABEE-94B7CC53B562}"/>
              </a:ext>
            </a:extLst>
          </p:cNvPr>
          <p:cNvSpPr>
            <a:spLocks noGrp="1"/>
          </p:cNvSpPr>
          <p:nvPr>
            <p:ph type="title"/>
          </p:nvPr>
        </p:nvSpPr>
        <p:spPr>
          <a:xfrm>
            <a:off x="381000" y="0"/>
            <a:ext cx="11450638" cy="778563"/>
          </a:xfrm>
        </p:spPr>
        <p:txBody>
          <a:bodyPr/>
          <a:lstStyle>
            <a:lvl1pPr>
              <a:defRPr b="1">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DD267592-8538-0D4A-A08C-C30617823F5D}"/>
              </a:ext>
            </a:extLst>
          </p:cNvPr>
          <p:cNvSpPr>
            <a:spLocks noGrp="1"/>
          </p:cNvSpPr>
          <p:nvPr>
            <p:ph idx="1" hasCustomPrompt="1"/>
          </p:nvPr>
        </p:nvSpPr>
        <p:spPr>
          <a:xfrm>
            <a:off x="380999" y="1435100"/>
            <a:ext cx="11443447" cy="50212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buClr>
                <a:schemeClr val="bg2">
                  <a:lumMod val="40000"/>
                  <a:lumOff val="60000"/>
                </a:schemeClr>
              </a:buCl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a:t>
            </a:r>
            <a:r>
              <a:rPr lang="en-US" err="1"/>
              <a:t>levelFifth</a:t>
            </a:r>
            <a:r>
              <a:rPr lang="en-US"/>
              <a:t> level</a:t>
            </a:r>
          </a:p>
        </p:txBody>
      </p:sp>
      <p:sp>
        <p:nvSpPr>
          <p:cNvPr id="7" name="Footer Placeholder 4">
            <a:extLst>
              <a:ext uri="{FF2B5EF4-FFF2-40B4-BE49-F238E27FC236}">
                <a16:creationId xmlns:a16="http://schemas.microsoft.com/office/drawing/2014/main" id="{0F3C532B-56C6-F945-8738-BDEBF99E8104}"/>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2">
                    <a:lumMod val="60000"/>
                    <a:lumOff val="40000"/>
                  </a:schemeClr>
                </a:solidFill>
                <a:latin typeface="Calibri" panose="020F0502020204030204" pitchFamily="34" charset="0"/>
                <a:cs typeface="Calibri" panose="020F0502020204030204" pitchFamily="34" charset="0"/>
              </a:defRPr>
            </a:lvl1pPr>
          </a:lstStyle>
          <a:p>
            <a:endParaRPr lang="en-US" dirty="0">
              <a:solidFill>
                <a:srgbClr val="A69DC8"/>
              </a:solidFill>
            </a:endParaRPr>
          </a:p>
        </p:txBody>
      </p:sp>
      <p:sp>
        <p:nvSpPr>
          <p:cNvPr id="8" name="Slide Number Placeholder 12">
            <a:extLst>
              <a:ext uri="{FF2B5EF4-FFF2-40B4-BE49-F238E27FC236}">
                <a16:creationId xmlns:a16="http://schemas.microsoft.com/office/drawing/2014/main" id="{70BB5756-848F-2545-A0E7-3D30354C93A5}"/>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rgbClr val="8E2690"/>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
        <p:nvSpPr>
          <p:cNvPr id="5" name="Content Placeholder 4">
            <a:extLst>
              <a:ext uri="{FF2B5EF4-FFF2-40B4-BE49-F238E27FC236}">
                <a16:creationId xmlns:a16="http://schemas.microsoft.com/office/drawing/2014/main" id="{D73764D0-475B-1845-BF6B-7806D8FCF65D}"/>
              </a:ext>
            </a:extLst>
          </p:cNvPr>
          <p:cNvSpPr>
            <a:spLocks noGrp="1"/>
          </p:cNvSpPr>
          <p:nvPr>
            <p:ph sz="quarter" idx="10"/>
          </p:nvPr>
        </p:nvSpPr>
        <p:spPr>
          <a:xfrm>
            <a:off x="381000" y="749300"/>
            <a:ext cx="11450638" cy="444500"/>
          </a:xfrm>
        </p:spPr>
        <p:txBody>
          <a:bodyPr anchor="t">
            <a:normAutofit/>
          </a:bodyPr>
          <a:lstStyle>
            <a:lvl1pPr marL="0" indent="0">
              <a:buFontTx/>
              <a:buNone/>
              <a:defRPr sz="2000" spc="20" baseline="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379647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Repertoire_Two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F64B-4F61-9342-ABEE-94B7CC53B562}"/>
              </a:ext>
            </a:extLst>
          </p:cNvPr>
          <p:cNvSpPr>
            <a:spLocks noGrp="1"/>
          </p:cNvSpPr>
          <p:nvPr>
            <p:ph type="title"/>
          </p:nvPr>
        </p:nvSpPr>
        <p:spPr>
          <a:xfrm>
            <a:off x="381000" y="0"/>
            <a:ext cx="11450638" cy="977900"/>
          </a:xfrm>
        </p:spPr>
        <p:txBody>
          <a:bodyPr/>
          <a:lstStyle>
            <a:lvl1pPr>
              <a:defRPr b="1">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DD267592-8538-0D4A-A08C-C30617823F5D}"/>
              </a:ext>
            </a:extLst>
          </p:cNvPr>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buClr>
                <a:schemeClr val="bg2">
                  <a:lumMod val="40000"/>
                  <a:lumOff val="60000"/>
                </a:schemeClr>
              </a:buCl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0F3C532B-56C6-F945-8738-BDEBF99E8104}"/>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2">
                    <a:lumMod val="60000"/>
                    <a:lumOff val="40000"/>
                  </a:schemeClr>
                </a:solidFill>
                <a:latin typeface="Calibri" panose="020F0502020204030204" pitchFamily="34" charset="0"/>
                <a:cs typeface="Calibri" panose="020F0502020204030204" pitchFamily="34" charset="0"/>
              </a:defRPr>
            </a:lvl1pPr>
          </a:lstStyle>
          <a:p>
            <a:endParaRPr lang="en-US" dirty="0">
              <a:solidFill>
                <a:srgbClr val="A69DC8"/>
              </a:solidFill>
            </a:endParaRPr>
          </a:p>
        </p:txBody>
      </p:sp>
      <p:sp>
        <p:nvSpPr>
          <p:cNvPr id="8" name="Slide Number Placeholder 12">
            <a:extLst>
              <a:ext uri="{FF2B5EF4-FFF2-40B4-BE49-F238E27FC236}">
                <a16:creationId xmlns:a16="http://schemas.microsoft.com/office/drawing/2014/main" id="{70BB5756-848F-2545-A0E7-3D30354C93A5}"/>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rgbClr val="8E2690"/>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spTree>
    <p:extLst>
      <p:ext uri="{BB962C8B-B14F-4D97-AF65-F5344CB8AC3E}">
        <p14:creationId xmlns:p14="http://schemas.microsoft.com/office/powerpoint/2010/main" val="1274755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E3C6C-EA22-FB4E-BA8B-7B27EEB6FBAE}"/>
              </a:ext>
            </a:extLst>
          </p:cNvPr>
          <p:cNvSpPr>
            <a:spLocks noGrp="1"/>
          </p:cNvSpPr>
          <p:nvPr>
            <p:ph type="title"/>
          </p:nvPr>
        </p:nvSpPr>
        <p:spPr>
          <a:xfrm>
            <a:off x="381000" y="0"/>
            <a:ext cx="11450638" cy="778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47533-7DB5-644F-B578-453E979A702C}"/>
              </a:ext>
            </a:extLst>
          </p:cNvPr>
          <p:cNvSpPr>
            <a:spLocks noGrp="1"/>
          </p:cNvSpPr>
          <p:nvPr>
            <p:ph type="body" idx="1"/>
          </p:nvPr>
        </p:nvSpPr>
        <p:spPr>
          <a:xfrm>
            <a:off x="380999" y="1139824"/>
            <a:ext cx="11443447" cy="531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endParaRPr lang="en-US"/>
          </a:p>
        </p:txBody>
      </p:sp>
      <p:sp>
        <p:nvSpPr>
          <p:cNvPr id="5" name="Footer Placeholder 4">
            <a:extLst>
              <a:ext uri="{FF2B5EF4-FFF2-40B4-BE49-F238E27FC236}">
                <a16:creationId xmlns:a16="http://schemas.microsoft.com/office/drawing/2014/main" id="{031DA586-36CA-3948-9A21-D8165CE454E9}"/>
              </a:ext>
            </a:extLst>
          </p:cNvPr>
          <p:cNvSpPr>
            <a:spLocks noGrp="1"/>
          </p:cNvSpPr>
          <p:nvPr>
            <p:ph type="ftr" sz="quarter" idx="3"/>
          </p:nvPr>
        </p:nvSpPr>
        <p:spPr>
          <a:xfrm>
            <a:off x="7956466" y="6521941"/>
            <a:ext cx="3630155" cy="235120"/>
          </a:xfrm>
          <a:prstGeom prst="rect">
            <a:avLst/>
          </a:prstGeom>
        </p:spPr>
        <p:txBody>
          <a:bodyPr vert="horz" lIns="91440" tIns="45720" rIns="91440" bIns="45720" rtlCol="0" anchor="ctr"/>
          <a:lstStyle>
            <a:lvl1pPr algn="r">
              <a:defRPr sz="750" b="0">
                <a:solidFill>
                  <a:schemeClr val="bg2">
                    <a:lumMod val="60000"/>
                    <a:lumOff val="40000"/>
                  </a:schemeClr>
                </a:solidFill>
                <a:latin typeface="Calibri" panose="020F0502020204030204" pitchFamily="34" charset="0"/>
                <a:cs typeface="Calibri" panose="020F0502020204030204" pitchFamily="34" charset="0"/>
              </a:defRPr>
            </a:lvl1pPr>
          </a:lstStyle>
          <a:p>
            <a:endParaRPr lang="en-US" dirty="0">
              <a:solidFill>
                <a:srgbClr val="A69DC8"/>
              </a:solidFill>
            </a:endParaRPr>
          </a:p>
        </p:txBody>
      </p:sp>
      <p:sp>
        <p:nvSpPr>
          <p:cNvPr id="11" name="Rectangle 10">
            <a:extLst>
              <a:ext uri="{FF2B5EF4-FFF2-40B4-BE49-F238E27FC236}">
                <a16:creationId xmlns:a16="http://schemas.microsoft.com/office/drawing/2014/main" id="{D54C55B4-2A2E-0D48-B2D9-AE21309DE7B8}"/>
              </a:ext>
            </a:extLst>
          </p:cNvPr>
          <p:cNvSpPr/>
          <p:nvPr userDrawn="1"/>
        </p:nvSpPr>
        <p:spPr>
          <a:xfrm>
            <a:off x="0" y="0"/>
            <a:ext cx="165100" cy="6858000"/>
          </a:xfrm>
          <a:prstGeom prst="rect">
            <a:avLst/>
          </a:prstGeom>
          <a:solidFill>
            <a:srgbClr val="8E2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6F661C5-1A0A-2242-8C7D-B1FAD0F05CD8}"/>
              </a:ext>
            </a:extLst>
          </p:cNvPr>
          <p:cNvPicPr>
            <a:picLocks noChangeAspect="1"/>
          </p:cNvPicPr>
          <p:nvPr userDrawn="1"/>
        </p:nvPicPr>
        <p:blipFill>
          <a:blip r:embed="rId15" cstate="hqprint">
            <a:extLst>
              <a:ext uri="{28A0092B-C50C-407E-A947-70E740481C1C}">
                <a14:useLocalDpi xmlns:a14="http://schemas.microsoft.com/office/drawing/2010/main"/>
              </a:ext>
            </a:extLst>
          </a:blip>
          <a:stretch>
            <a:fillRect/>
          </a:stretch>
        </p:blipFill>
        <p:spPr>
          <a:xfrm>
            <a:off x="11620641" y="297943"/>
            <a:ext cx="435990" cy="435990"/>
          </a:xfrm>
          <a:prstGeom prst="rect">
            <a:avLst/>
          </a:prstGeom>
        </p:spPr>
      </p:pic>
      <p:sp>
        <p:nvSpPr>
          <p:cNvPr id="16" name="Slide Number Placeholder 12">
            <a:extLst>
              <a:ext uri="{FF2B5EF4-FFF2-40B4-BE49-F238E27FC236}">
                <a16:creationId xmlns:a16="http://schemas.microsoft.com/office/drawing/2014/main" id="{88442523-7C7A-5340-8C42-C9847D8BE7DB}"/>
              </a:ext>
            </a:extLst>
          </p:cNvPr>
          <p:cNvSpPr>
            <a:spLocks noGrp="1"/>
          </p:cNvSpPr>
          <p:nvPr>
            <p:ph type="sldNum" sz="quarter" idx="4"/>
          </p:nvPr>
        </p:nvSpPr>
        <p:spPr>
          <a:xfrm>
            <a:off x="11593101" y="6538012"/>
            <a:ext cx="477074" cy="262152"/>
          </a:xfrm>
          <a:prstGeom prst="rect">
            <a:avLst/>
          </a:prstGeom>
        </p:spPr>
        <p:txBody>
          <a:bodyPr/>
          <a:lstStyle>
            <a:lvl1pPr algn="ctr">
              <a:defRPr sz="800">
                <a:solidFill>
                  <a:srgbClr val="8E2690"/>
                </a:solidFill>
                <a:latin typeface="Calibri" panose="020F0502020204030204" pitchFamily="34" charset="0"/>
                <a:cs typeface="Calibri" panose="020F0502020204030204" pitchFamily="34" charset="0"/>
              </a:defRPr>
            </a:lvl1pPr>
          </a:lstStyle>
          <a:p>
            <a:fld id="{CEAE5476-76DA-CB44-8F3A-F7D701060610}" type="slidenum">
              <a:rPr lang="en-US" smtClean="0"/>
              <a:pPr/>
              <a:t>‹#›</a:t>
            </a:fld>
            <a:endParaRPr lang="en-US" dirty="0"/>
          </a:p>
        </p:txBody>
      </p:sp>
      <p:pic>
        <p:nvPicPr>
          <p:cNvPr id="6" name="Picture 5">
            <a:extLst>
              <a:ext uri="{FF2B5EF4-FFF2-40B4-BE49-F238E27FC236}">
                <a16:creationId xmlns:a16="http://schemas.microsoft.com/office/drawing/2014/main" id="{FAAB5B0A-FD59-CA4D-B100-2626D1E08F26}"/>
              </a:ext>
            </a:extLst>
          </p:cNvPr>
          <p:cNvPicPr>
            <a:picLocks noChangeAspect="1"/>
          </p:cNvPicPr>
          <p:nvPr userDrawn="1"/>
        </p:nvPicPr>
        <p:blipFill>
          <a:blip r:embed="rId16"/>
          <a:stretch>
            <a:fillRect/>
          </a:stretch>
        </p:blipFill>
        <p:spPr>
          <a:xfrm>
            <a:off x="381000" y="6550893"/>
            <a:ext cx="1333948" cy="191940"/>
          </a:xfrm>
          <a:prstGeom prst="rect">
            <a:avLst/>
          </a:prstGeom>
        </p:spPr>
      </p:pic>
    </p:spTree>
    <p:extLst>
      <p:ext uri="{BB962C8B-B14F-4D97-AF65-F5344CB8AC3E}">
        <p14:creationId xmlns:p14="http://schemas.microsoft.com/office/powerpoint/2010/main" val="1127876905"/>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74" r:id="rId3"/>
    <p:sldLayoutId id="2147483673" r:id="rId4"/>
    <p:sldLayoutId id="2147483671" r:id="rId5"/>
    <p:sldLayoutId id="2147483670" r:id="rId6"/>
    <p:sldLayoutId id="2147483650" r:id="rId7"/>
    <p:sldLayoutId id="2147483676" r:id="rId8"/>
    <p:sldLayoutId id="2147483675" r:id="rId9"/>
    <p:sldLayoutId id="2147483681" r:id="rId10"/>
    <p:sldLayoutId id="2147483657" r:id="rId11"/>
    <p:sldLayoutId id="2147483654" r:id="rId12"/>
    <p:sldLayoutId id="2147483655" r:id="rId13"/>
  </p:sldLayoutIdLst>
  <p:hf hdr="0" ftr="0" dt="0"/>
  <p:txStyles>
    <p:titleStyle>
      <a:lvl1pPr algn="l" defTabSz="914400" rtl="0" eaLnBrk="1" latinLnBrk="0" hangingPunct="1">
        <a:lnSpc>
          <a:spcPct val="90000"/>
        </a:lnSpc>
        <a:spcBef>
          <a:spcPct val="0"/>
        </a:spcBef>
        <a:buNone/>
        <a:defRPr sz="2800" b="1" kern="1200" spc="100" baseline="0">
          <a:solidFill>
            <a:schemeClr val="accent1">
              <a:lumMod val="50000"/>
            </a:schemeClr>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spcAft>
          <a:spcPts val="600"/>
        </a:spcAft>
        <a:buClr>
          <a:schemeClr val="bg1">
            <a:lumMod val="75000"/>
          </a:schemeClr>
        </a:buClr>
        <a:buFont typeface="Wingdings" pitchFamily="2" charset="2"/>
        <a:buChar char="§"/>
        <a:defRPr sz="2200" kern="1200">
          <a:solidFill>
            <a:schemeClr val="accent1">
              <a:lumMod val="50000"/>
            </a:schemeClr>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00000"/>
        </a:lnSpc>
        <a:spcBef>
          <a:spcPts val="500"/>
        </a:spcBef>
        <a:spcAft>
          <a:spcPts val="600"/>
        </a:spcAft>
        <a:buClr>
          <a:schemeClr val="bg1">
            <a:lumMod val="75000"/>
          </a:schemeClr>
        </a:buClr>
        <a:buFont typeface="Arial" panose="020B0604020202020204" pitchFamily="34" charset="0"/>
        <a:buChar char="•"/>
        <a:defRPr sz="2000" kern="1200">
          <a:solidFill>
            <a:schemeClr val="accent1">
              <a:lumMod val="50000"/>
            </a:schemeClr>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00000"/>
        </a:lnSpc>
        <a:spcBef>
          <a:spcPts val="500"/>
        </a:spcBef>
        <a:spcAft>
          <a:spcPts val="600"/>
        </a:spcAft>
        <a:buClr>
          <a:schemeClr val="bg1">
            <a:lumMod val="75000"/>
          </a:schemeClr>
        </a:buClr>
        <a:buFont typeface="System Font Regular"/>
        <a:buChar char="–"/>
        <a:defRPr sz="1800" kern="1200">
          <a:solidFill>
            <a:schemeClr val="accent1">
              <a:lumMod val="50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00000"/>
        </a:lnSpc>
        <a:spcBef>
          <a:spcPts val="500"/>
        </a:spcBef>
        <a:spcAft>
          <a:spcPts val="600"/>
        </a:spcAft>
        <a:buClr>
          <a:schemeClr val="bg1">
            <a:lumMod val="75000"/>
          </a:schemeClr>
        </a:buClr>
        <a:buFont typeface="Wingdings" pitchFamily="2" charset="2"/>
        <a:buChar char="§"/>
        <a:defRPr sz="1600" kern="1200">
          <a:solidFill>
            <a:schemeClr val="accent1">
              <a:lumMod val="50000"/>
            </a:schemeClr>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00000"/>
        </a:lnSpc>
        <a:spcBef>
          <a:spcPts val="500"/>
        </a:spcBef>
        <a:spcAft>
          <a:spcPts val="600"/>
        </a:spcAft>
        <a:buClr>
          <a:schemeClr val="accent1"/>
        </a:buClr>
        <a:buFont typeface="Arial" panose="020B0604020202020204" pitchFamily="34" charset="0"/>
        <a:buChar char="•"/>
        <a:defRPr sz="1400" kern="1200">
          <a:solidFill>
            <a:schemeClr val="tx1">
              <a:lumMod val="50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240" userDrawn="1">
          <p15:clr>
            <a:srgbClr val="F26B43"/>
          </p15:clr>
        </p15:guide>
        <p15:guide id="4" pos="7453" userDrawn="1">
          <p15:clr>
            <a:srgbClr val="F26B43"/>
          </p15:clr>
        </p15:guide>
        <p15:guide id="5" orient="horz" pos="718" userDrawn="1">
          <p15:clr>
            <a:srgbClr val="F26B43"/>
          </p15:clr>
        </p15:guide>
        <p15:guide id="6" orient="horz" pos="4201" userDrawn="1">
          <p15:clr>
            <a:srgbClr val="F26B43"/>
          </p15:clr>
        </p15:guide>
        <p15:guide id="7" pos="3767" userDrawn="1">
          <p15:clr>
            <a:srgbClr val="F26B43"/>
          </p15:clr>
        </p15:guide>
        <p15:guide id="8" pos="39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1F3479C-C0CD-1942-BD5C-94735D8D8BD6}"/>
              </a:ext>
            </a:extLst>
          </p:cNvPr>
          <p:cNvSpPr>
            <a:spLocks noGrp="1"/>
          </p:cNvSpPr>
          <p:nvPr>
            <p:ph type="ftr" sz="quarter" idx="3"/>
          </p:nvPr>
        </p:nvSpPr>
        <p:spPr/>
        <p:txBody>
          <a:bodyPr/>
          <a:lstStyle/>
          <a:p>
            <a:r>
              <a:rPr lang="en-US"/>
              <a:t>Repertoire Immune Medicines—PROPRIETARY AND CONFIDENTIAL</a:t>
            </a:r>
            <a:endParaRPr lang="en-US" dirty="0"/>
          </a:p>
        </p:txBody>
      </p:sp>
      <p:sp>
        <p:nvSpPr>
          <p:cNvPr id="3" name="Slide Number Placeholder 2">
            <a:extLst>
              <a:ext uri="{FF2B5EF4-FFF2-40B4-BE49-F238E27FC236}">
                <a16:creationId xmlns:a16="http://schemas.microsoft.com/office/drawing/2014/main" id="{E96F381C-E7E0-914E-B8DB-B76532E5D1E3}"/>
              </a:ext>
            </a:extLst>
          </p:cNvPr>
          <p:cNvSpPr>
            <a:spLocks noGrp="1"/>
          </p:cNvSpPr>
          <p:nvPr>
            <p:ph type="sldNum" sz="quarter" idx="4"/>
          </p:nvPr>
        </p:nvSpPr>
        <p:spPr/>
        <p:txBody>
          <a:bodyPr/>
          <a:lstStyle/>
          <a:p>
            <a:fld id="{CEAE5476-76DA-CB44-8F3A-F7D701060610}" type="slidenum">
              <a:rPr lang="en-US" smtClean="0"/>
              <a:pPr/>
              <a:t>1</a:t>
            </a:fld>
            <a:endParaRPr lang="en-US" dirty="0"/>
          </a:p>
        </p:txBody>
      </p:sp>
      <p:sp>
        <p:nvSpPr>
          <p:cNvPr id="4" name="Title 3">
            <a:extLst>
              <a:ext uri="{FF2B5EF4-FFF2-40B4-BE49-F238E27FC236}">
                <a16:creationId xmlns:a16="http://schemas.microsoft.com/office/drawing/2014/main" id="{B09B3DE9-4678-364E-ABF4-024699F5B5CC}"/>
              </a:ext>
            </a:extLst>
          </p:cNvPr>
          <p:cNvSpPr>
            <a:spLocks noGrp="1"/>
          </p:cNvSpPr>
          <p:nvPr>
            <p:ph type="ctrTitle"/>
          </p:nvPr>
        </p:nvSpPr>
        <p:spPr/>
        <p:txBody>
          <a:bodyPr/>
          <a:lstStyle/>
          <a:p>
            <a:r>
              <a:rPr lang="en-US" dirty="0">
                <a:effectLst/>
                <a:latin typeface="Helvetica" pitchFamily="2" charset="0"/>
              </a:rPr>
              <a:t>Flexible Distance-Based TCR Analysis in Python with tcrdist3</a:t>
            </a:r>
          </a:p>
        </p:txBody>
      </p:sp>
      <p:sp>
        <p:nvSpPr>
          <p:cNvPr id="5" name="Subtitle 4">
            <a:extLst>
              <a:ext uri="{FF2B5EF4-FFF2-40B4-BE49-F238E27FC236}">
                <a16:creationId xmlns:a16="http://schemas.microsoft.com/office/drawing/2014/main" id="{59D6E10E-796E-A947-B972-715279640FD0}"/>
              </a:ext>
            </a:extLst>
          </p:cNvPr>
          <p:cNvSpPr>
            <a:spLocks noGrp="1"/>
          </p:cNvSpPr>
          <p:nvPr>
            <p:ph type="subTitle" idx="1"/>
          </p:nvPr>
        </p:nvSpPr>
        <p:spPr/>
        <p:txBody>
          <a:bodyPr>
            <a:normAutofit fontScale="92500" lnSpcReduction="10000"/>
          </a:bodyPr>
          <a:lstStyle/>
          <a:p>
            <a:r>
              <a:rPr lang="en-US" dirty="0"/>
              <a:t>Shweta Chavan 01/24/23</a:t>
            </a:r>
          </a:p>
        </p:txBody>
      </p:sp>
    </p:spTree>
    <p:extLst>
      <p:ext uri="{BB962C8B-B14F-4D97-AF65-F5344CB8AC3E}">
        <p14:creationId xmlns:p14="http://schemas.microsoft.com/office/powerpoint/2010/main" val="232633208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3D433-CF9E-B7B7-2006-951068752BF1}"/>
              </a:ext>
            </a:extLst>
          </p:cNvPr>
          <p:cNvSpPr>
            <a:spLocks noGrp="1"/>
          </p:cNvSpPr>
          <p:nvPr>
            <p:ph idx="1"/>
          </p:nvPr>
        </p:nvSpPr>
        <p:spPr>
          <a:xfrm>
            <a:off x="121827" y="1152410"/>
            <a:ext cx="4509051" cy="5316539"/>
          </a:xfrm>
        </p:spPr>
        <p:txBody>
          <a:bodyPr/>
          <a:lstStyle/>
          <a:p>
            <a:r>
              <a:rPr lang="en-US" sz="1800" dirty="0">
                <a:effectLst/>
                <a:latin typeface="AdvP81C610"/>
              </a:rPr>
              <a:t>Distance Matrices to Networks </a:t>
            </a:r>
            <a:endParaRPr lang="en-US" dirty="0"/>
          </a:p>
          <a:p>
            <a:pPr lvl="1"/>
            <a:r>
              <a:rPr lang="en-US" sz="1800" dirty="0">
                <a:effectLst/>
                <a:latin typeface="AdvP97CA17"/>
              </a:rPr>
              <a:t>construct a weighted network with edges connecting similar TCRs from these pairwise distance matrices</a:t>
            </a:r>
          </a:p>
          <a:p>
            <a:pPr lvl="1"/>
            <a:r>
              <a:rPr lang="en-US" sz="1800" dirty="0">
                <a:effectLst/>
                <a:latin typeface="AdvP97CA17"/>
              </a:rPr>
              <a:t>threshold at which to construct edges between clones is flexible</a:t>
            </a:r>
          </a:p>
          <a:p>
            <a:pPr lvl="2"/>
            <a:r>
              <a:rPr lang="en-US" sz="1600" dirty="0">
                <a:effectLst/>
                <a:latin typeface="AdvP97CA17"/>
              </a:rPr>
              <a:t>for paired-chain </a:t>
            </a:r>
            <a:r>
              <a:rPr lang="en-US" sz="1600" dirty="0" err="1">
                <a:effectLst/>
                <a:latin typeface="AdvP97CA17"/>
              </a:rPr>
              <a:t>TCRdist</a:t>
            </a:r>
            <a:r>
              <a:rPr lang="en-US" sz="1600" dirty="0">
                <a:effectLst/>
                <a:latin typeface="AdvP97CA17"/>
              </a:rPr>
              <a:t> with the default threefold CDR3 weight (</a:t>
            </a:r>
            <a:r>
              <a:rPr lang="en-US" sz="1600" dirty="0" err="1">
                <a:effectLst/>
                <a:latin typeface="AdvP97CA17"/>
              </a:rPr>
              <a:t>Minervina</a:t>
            </a:r>
            <a:r>
              <a:rPr lang="en-US" sz="1600" dirty="0">
                <a:effectLst/>
                <a:latin typeface="AdvP97CA17"/>
              </a:rPr>
              <a:t> and </a:t>
            </a:r>
            <a:r>
              <a:rPr lang="en-US" sz="1600" dirty="0" err="1">
                <a:effectLst/>
                <a:latin typeface="AdvP97CA17"/>
              </a:rPr>
              <a:t>Pogorelyy</a:t>
            </a:r>
            <a:r>
              <a:rPr lang="en-US" sz="1600" dirty="0">
                <a:effectLst/>
                <a:latin typeface="AdvP97CA17"/>
              </a:rPr>
              <a:t> et al selected a threshold of 120 </a:t>
            </a:r>
            <a:r>
              <a:rPr lang="en-US" sz="1600" dirty="0" err="1">
                <a:effectLst/>
                <a:latin typeface="AdvP97CA17"/>
              </a:rPr>
              <a:t>TCRdist</a:t>
            </a:r>
            <a:r>
              <a:rPr lang="en-US" sz="1600" dirty="0">
                <a:effectLst/>
                <a:latin typeface="AdvP97CA17"/>
              </a:rPr>
              <a:t>) </a:t>
            </a:r>
            <a:endParaRPr lang="en-US" sz="1400" dirty="0"/>
          </a:p>
          <a:p>
            <a:pPr lvl="1"/>
            <a:endParaRPr lang="en-US" sz="1600" dirty="0"/>
          </a:p>
          <a:p>
            <a:pPr lvl="1"/>
            <a:endParaRPr lang="en-US" sz="1800" dirty="0"/>
          </a:p>
          <a:p>
            <a:endParaRPr lang="en-US" dirty="0"/>
          </a:p>
        </p:txBody>
      </p:sp>
      <p:sp>
        <p:nvSpPr>
          <p:cNvPr id="4" name="Slide Number Placeholder 3">
            <a:extLst>
              <a:ext uri="{FF2B5EF4-FFF2-40B4-BE49-F238E27FC236}">
                <a16:creationId xmlns:a16="http://schemas.microsoft.com/office/drawing/2014/main" id="{A89AB322-E48E-1D13-793A-8F6BCBE33732}"/>
              </a:ext>
            </a:extLst>
          </p:cNvPr>
          <p:cNvSpPr>
            <a:spLocks noGrp="1"/>
          </p:cNvSpPr>
          <p:nvPr>
            <p:ph type="sldNum" sz="quarter" idx="4"/>
          </p:nvPr>
        </p:nvSpPr>
        <p:spPr/>
        <p:txBody>
          <a:bodyPr/>
          <a:lstStyle/>
          <a:p>
            <a:fld id="{CEAE5476-76DA-CB44-8F3A-F7D701060610}" type="slidenum">
              <a:rPr lang="en-US" smtClean="0"/>
              <a:pPr/>
              <a:t>10</a:t>
            </a:fld>
            <a:endParaRPr lang="en-US" dirty="0"/>
          </a:p>
        </p:txBody>
      </p:sp>
      <p:sp>
        <p:nvSpPr>
          <p:cNvPr id="5" name="Title 1">
            <a:extLst>
              <a:ext uri="{FF2B5EF4-FFF2-40B4-BE49-F238E27FC236}">
                <a16:creationId xmlns:a16="http://schemas.microsoft.com/office/drawing/2014/main" id="{4B747A88-F533-6023-EB21-242AAA1137B4}"/>
              </a:ext>
            </a:extLst>
          </p:cNvPr>
          <p:cNvSpPr>
            <a:spLocks noGrp="1"/>
          </p:cNvSpPr>
          <p:nvPr>
            <p:ph type="title"/>
          </p:nvPr>
        </p:nvSpPr>
        <p:spPr>
          <a:xfrm>
            <a:off x="381000" y="0"/>
            <a:ext cx="11450638" cy="778563"/>
          </a:xfrm>
        </p:spPr>
        <p:txBody>
          <a:bodyPr/>
          <a:lstStyle/>
          <a:p>
            <a:r>
              <a:rPr lang="en-US" sz="2800" dirty="0">
                <a:effectLst/>
                <a:latin typeface="AdvP81CC17"/>
              </a:rPr>
              <a:t>Example 1: Examining Epitope-Specific Paired </a:t>
            </a:r>
            <a:r>
              <a:rPr lang="el-GR" sz="2800" dirty="0" err="1">
                <a:effectLst/>
                <a:latin typeface="AdvOT8244d044.BI+034"/>
              </a:rPr>
              <a:t>αβ</a:t>
            </a:r>
            <a:r>
              <a:rPr lang="el-GR" sz="2800" dirty="0">
                <a:effectLst/>
                <a:latin typeface="AdvOT8244d044.BI+034"/>
              </a:rPr>
              <a:t> </a:t>
            </a:r>
            <a:r>
              <a:rPr lang="en-US" sz="2800" dirty="0">
                <a:effectLst/>
                <a:latin typeface="AdvP81CC17"/>
              </a:rPr>
              <a:t>TCR Data  (cont. 2)</a:t>
            </a:r>
            <a:endParaRPr lang="en-US" dirty="0"/>
          </a:p>
        </p:txBody>
      </p:sp>
      <p:pic>
        <p:nvPicPr>
          <p:cNvPr id="6" name="Picture 5">
            <a:extLst>
              <a:ext uri="{FF2B5EF4-FFF2-40B4-BE49-F238E27FC236}">
                <a16:creationId xmlns:a16="http://schemas.microsoft.com/office/drawing/2014/main" id="{8C0FF005-5EAC-46B4-768A-341CBC3E89B9}"/>
              </a:ext>
            </a:extLst>
          </p:cNvPr>
          <p:cNvPicPr>
            <a:picLocks noChangeAspect="1"/>
          </p:cNvPicPr>
          <p:nvPr/>
        </p:nvPicPr>
        <p:blipFill>
          <a:blip r:embed="rId3"/>
          <a:stretch>
            <a:fillRect/>
          </a:stretch>
        </p:blipFill>
        <p:spPr>
          <a:xfrm>
            <a:off x="4890050" y="798089"/>
            <a:ext cx="7180123" cy="5739923"/>
          </a:xfrm>
          <a:prstGeom prst="rect">
            <a:avLst/>
          </a:prstGeom>
        </p:spPr>
      </p:pic>
      <p:cxnSp>
        <p:nvCxnSpPr>
          <p:cNvPr id="8" name="Straight Arrow Connector 7">
            <a:extLst>
              <a:ext uri="{FF2B5EF4-FFF2-40B4-BE49-F238E27FC236}">
                <a16:creationId xmlns:a16="http://schemas.microsoft.com/office/drawing/2014/main" id="{5AAB1866-267D-A6C6-0798-696E61A36B1D}"/>
              </a:ext>
            </a:extLst>
          </p:cNvPr>
          <p:cNvCxnSpPr/>
          <p:nvPr/>
        </p:nvCxnSpPr>
        <p:spPr>
          <a:xfrm flipH="1">
            <a:off x="10230678" y="1484243"/>
            <a:ext cx="450574" cy="490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06E7BB-CA08-EAE1-C4AD-BD568EF79BFD}"/>
              </a:ext>
            </a:extLst>
          </p:cNvPr>
          <p:cNvCxnSpPr/>
          <p:nvPr/>
        </p:nvCxnSpPr>
        <p:spPr>
          <a:xfrm flipH="1">
            <a:off x="9110870" y="5334000"/>
            <a:ext cx="450574" cy="490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169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77107-5B70-A452-2084-566819AE10F9}"/>
              </a:ext>
            </a:extLst>
          </p:cNvPr>
          <p:cNvSpPr>
            <a:spLocks noGrp="1"/>
          </p:cNvSpPr>
          <p:nvPr>
            <p:ph type="title"/>
          </p:nvPr>
        </p:nvSpPr>
        <p:spPr>
          <a:xfrm>
            <a:off x="370681" y="198783"/>
            <a:ext cx="11450638" cy="778563"/>
          </a:xfrm>
        </p:spPr>
        <p:txBody>
          <a:bodyPr>
            <a:normAutofit fontScale="90000"/>
          </a:bodyPr>
          <a:lstStyle/>
          <a:p>
            <a:r>
              <a:rPr lang="en-US" sz="2800" dirty="0">
                <a:effectLst/>
                <a:latin typeface="AdvP81CC17"/>
              </a:rPr>
              <a:t>Example 1: Examining Epitope-Specific Paired </a:t>
            </a:r>
            <a:r>
              <a:rPr lang="el-GR" sz="2800" dirty="0" err="1">
                <a:effectLst/>
                <a:latin typeface="AdvOT8244d044.BI+034"/>
              </a:rPr>
              <a:t>αβ</a:t>
            </a:r>
            <a:r>
              <a:rPr lang="el-GR" sz="2800" dirty="0">
                <a:effectLst/>
                <a:latin typeface="AdvOT8244d044.BI+034"/>
              </a:rPr>
              <a:t> </a:t>
            </a:r>
            <a:r>
              <a:rPr lang="en-US" sz="2800" dirty="0">
                <a:effectLst/>
                <a:latin typeface="AdvP81CC17"/>
              </a:rPr>
              <a:t>TCR Data  (cont. 3)</a:t>
            </a:r>
            <a:br>
              <a:rPr lang="en-US" sz="2800" dirty="0">
                <a:effectLst/>
                <a:latin typeface="AdvP81CC17"/>
              </a:rPr>
            </a:br>
            <a:r>
              <a:rPr lang="en-US" dirty="0"/>
              <a:t>Nuances – Example 1</a:t>
            </a:r>
          </a:p>
        </p:txBody>
      </p:sp>
      <p:sp>
        <p:nvSpPr>
          <p:cNvPr id="4" name="Slide Number Placeholder 3">
            <a:extLst>
              <a:ext uri="{FF2B5EF4-FFF2-40B4-BE49-F238E27FC236}">
                <a16:creationId xmlns:a16="http://schemas.microsoft.com/office/drawing/2014/main" id="{A98D1C37-2039-367C-CFD7-6EF43499EFE5}"/>
              </a:ext>
            </a:extLst>
          </p:cNvPr>
          <p:cNvSpPr>
            <a:spLocks noGrp="1"/>
          </p:cNvSpPr>
          <p:nvPr>
            <p:ph type="sldNum" sz="quarter" idx="4"/>
          </p:nvPr>
        </p:nvSpPr>
        <p:spPr/>
        <p:txBody>
          <a:bodyPr/>
          <a:lstStyle/>
          <a:p>
            <a:fld id="{CEAE5476-76DA-CB44-8F3A-F7D701060610}" type="slidenum">
              <a:rPr lang="en-US" smtClean="0"/>
              <a:pPr/>
              <a:t>11</a:t>
            </a:fld>
            <a:endParaRPr lang="en-US" dirty="0"/>
          </a:p>
        </p:txBody>
      </p:sp>
      <p:sp>
        <p:nvSpPr>
          <p:cNvPr id="9" name="Content Placeholder 8">
            <a:extLst>
              <a:ext uri="{FF2B5EF4-FFF2-40B4-BE49-F238E27FC236}">
                <a16:creationId xmlns:a16="http://schemas.microsoft.com/office/drawing/2014/main" id="{748249BD-3AAD-A43C-8C17-38ADD046DDE6}"/>
              </a:ext>
            </a:extLst>
          </p:cNvPr>
          <p:cNvSpPr>
            <a:spLocks noGrp="1"/>
          </p:cNvSpPr>
          <p:nvPr>
            <p:ph idx="1"/>
          </p:nvPr>
        </p:nvSpPr>
        <p:spPr>
          <a:xfrm>
            <a:off x="380999" y="1139824"/>
            <a:ext cx="11443447" cy="2478019"/>
          </a:xfrm>
        </p:spPr>
        <p:txBody>
          <a:bodyPr>
            <a:normAutofit lnSpcReduction="10000"/>
          </a:bodyPr>
          <a:lstStyle/>
          <a:p>
            <a:r>
              <a:rPr lang="en-US" sz="1800" dirty="0">
                <a:effectLst/>
                <a:latin typeface="AdvP97CA17"/>
              </a:rPr>
              <a:t>all the network edges are represented as unique rows in the </a:t>
            </a:r>
            <a:r>
              <a:rPr lang="en-US" sz="1800" dirty="0" err="1">
                <a:effectLst/>
                <a:latin typeface="AdvCourier"/>
              </a:rPr>
              <a:t>df_net</a:t>
            </a:r>
            <a:r>
              <a:rPr lang="en-US" sz="1800" dirty="0">
                <a:effectLst/>
                <a:latin typeface="AdvP97CA17"/>
              </a:rPr>
              <a:t>, we can add columns to designate edges that unite nodes that come from different donors (i.e., public)</a:t>
            </a:r>
          </a:p>
          <a:p>
            <a:r>
              <a:rPr lang="en-US" sz="1800" dirty="0">
                <a:effectLst/>
                <a:latin typeface="AdvP97CA17"/>
              </a:rPr>
              <a:t>One can identify edges that link TCRs recognizing the same epitope (i.e., consistent edges). </a:t>
            </a:r>
            <a:r>
              <a:rPr lang="en-US" sz="1800" dirty="0">
                <a:latin typeface="AdvP97CA17"/>
              </a:rPr>
              <a:t>L</a:t>
            </a:r>
            <a:r>
              <a:rPr lang="en-US" sz="1800" dirty="0">
                <a:effectLst/>
                <a:latin typeface="AdvP97CA17"/>
              </a:rPr>
              <a:t>arge fraction of inconsistent edges may indicate an overly permissive edge threshold </a:t>
            </a:r>
            <a:endParaRPr lang="en-US" sz="1400" dirty="0"/>
          </a:p>
          <a:p>
            <a:r>
              <a:rPr lang="en-US" sz="1800" dirty="0">
                <a:effectLst/>
                <a:latin typeface="AdvP97CA17"/>
              </a:rPr>
              <a:t>One can </a:t>
            </a:r>
            <a:r>
              <a:rPr lang="en-US" sz="1800" u="sng" dirty="0">
                <a:effectLst/>
                <a:latin typeface="AdvP97CA17"/>
              </a:rPr>
              <a:t>assign a weight proportional to similarity </a:t>
            </a:r>
            <a:r>
              <a:rPr lang="en-US" sz="1800" dirty="0">
                <a:effectLst/>
                <a:latin typeface="AdvP97CA17"/>
              </a:rPr>
              <a:t>by subtracting the pairwise distance from the max edge threshold distance and dividing by the edge threshold. This will result in more similar TCRs having higher-edge weights, with weights bound between 1 and 0. </a:t>
            </a:r>
            <a:endParaRPr lang="en-US" dirty="0"/>
          </a:p>
          <a:p>
            <a:endParaRPr lang="en-US" dirty="0"/>
          </a:p>
          <a:p>
            <a:endParaRPr lang="en-US" dirty="0"/>
          </a:p>
          <a:p>
            <a:endParaRPr lang="en-US" dirty="0"/>
          </a:p>
        </p:txBody>
      </p:sp>
      <p:pic>
        <p:nvPicPr>
          <p:cNvPr id="10" name="Content Placeholder 4">
            <a:extLst>
              <a:ext uri="{FF2B5EF4-FFF2-40B4-BE49-F238E27FC236}">
                <a16:creationId xmlns:a16="http://schemas.microsoft.com/office/drawing/2014/main" id="{3C301AAA-102B-B08D-062C-DA7A17415D3C}"/>
              </a:ext>
            </a:extLst>
          </p:cNvPr>
          <p:cNvPicPr>
            <a:picLocks noChangeAspect="1"/>
          </p:cNvPicPr>
          <p:nvPr/>
        </p:nvPicPr>
        <p:blipFill>
          <a:blip r:embed="rId2"/>
          <a:stretch>
            <a:fillRect/>
          </a:stretch>
        </p:blipFill>
        <p:spPr>
          <a:xfrm>
            <a:off x="271393" y="3677441"/>
            <a:ext cx="11655542" cy="1278872"/>
          </a:xfrm>
          <a:prstGeom prst="rect">
            <a:avLst/>
          </a:prstGeom>
        </p:spPr>
      </p:pic>
    </p:spTree>
    <p:extLst>
      <p:ext uri="{BB962C8B-B14F-4D97-AF65-F5344CB8AC3E}">
        <p14:creationId xmlns:p14="http://schemas.microsoft.com/office/powerpoint/2010/main" val="1454629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0B978-78BA-4E93-0E86-28E3BFFEBD93}"/>
              </a:ext>
            </a:extLst>
          </p:cNvPr>
          <p:cNvSpPr>
            <a:spLocks noGrp="1"/>
          </p:cNvSpPr>
          <p:nvPr>
            <p:ph type="title"/>
          </p:nvPr>
        </p:nvSpPr>
        <p:spPr/>
        <p:txBody>
          <a:bodyPr/>
          <a:lstStyle/>
          <a:p>
            <a:r>
              <a:rPr lang="en-US" sz="2800" dirty="0">
                <a:effectLst/>
                <a:latin typeface="AdvP81CC17"/>
              </a:rPr>
              <a:t>Example 1: Examining Epitope-Specific Paired </a:t>
            </a:r>
            <a:r>
              <a:rPr lang="el-GR" sz="2800" dirty="0" err="1">
                <a:effectLst/>
                <a:latin typeface="AdvOT8244d044.BI+034"/>
              </a:rPr>
              <a:t>αβ</a:t>
            </a:r>
            <a:r>
              <a:rPr lang="el-GR" sz="2800" dirty="0">
                <a:effectLst/>
                <a:latin typeface="AdvOT8244d044.BI+034"/>
              </a:rPr>
              <a:t> </a:t>
            </a:r>
            <a:r>
              <a:rPr lang="en-US" sz="2800" dirty="0">
                <a:effectLst/>
                <a:latin typeface="AdvP81CC17"/>
              </a:rPr>
              <a:t>TCR Data  (cont. </a:t>
            </a:r>
            <a:r>
              <a:rPr lang="en-US" dirty="0">
                <a:latin typeface="AdvP81CC17"/>
              </a:rPr>
              <a:t>4</a:t>
            </a:r>
            <a:r>
              <a:rPr lang="en-US" sz="2800" dirty="0">
                <a:effectLst/>
                <a:latin typeface="AdvP81CC17"/>
              </a:rPr>
              <a:t>)</a:t>
            </a:r>
            <a:endParaRPr lang="en-US" dirty="0"/>
          </a:p>
        </p:txBody>
      </p:sp>
      <p:sp>
        <p:nvSpPr>
          <p:cNvPr id="3" name="Content Placeholder 2">
            <a:extLst>
              <a:ext uri="{FF2B5EF4-FFF2-40B4-BE49-F238E27FC236}">
                <a16:creationId xmlns:a16="http://schemas.microsoft.com/office/drawing/2014/main" id="{94E93CCE-B2DA-AECA-4014-57C8E3C943CC}"/>
              </a:ext>
            </a:extLst>
          </p:cNvPr>
          <p:cNvSpPr>
            <a:spLocks noGrp="1"/>
          </p:cNvSpPr>
          <p:nvPr>
            <p:ph idx="1"/>
          </p:nvPr>
        </p:nvSpPr>
        <p:spPr>
          <a:xfrm>
            <a:off x="274982" y="818458"/>
            <a:ext cx="11795193" cy="2610542"/>
          </a:xfrm>
        </p:spPr>
        <p:txBody>
          <a:bodyPr>
            <a:normAutofit lnSpcReduction="10000"/>
          </a:bodyPr>
          <a:lstStyle/>
          <a:p>
            <a:r>
              <a:rPr lang="en-US" sz="1800" dirty="0">
                <a:effectLst/>
                <a:latin typeface="AdvP81C610"/>
              </a:rPr>
              <a:t>Visualization of </a:t>
            </a:r>
            <a:r>
              <a:rPr lang="en-US" sz="1800" dirty="0" err="1">
                <a:effectLst/>
                <a:latin typeface="AdvP81C610"/>
              </a:rPr>
              <a:t>TCRdist</a:t>
            </a:r>
            <a:r>
              <a:rPr lang="en-US" sz="1800" dirty="0">
                <a:effectLst/>
                <a:latin typeface="AdvP81C610"/>
              </a:rPr>
              <a:t> Networks </a:t>
            </a:r>
          </a:p>
          <a:p>
            <a:r>
              <a:rPr lang="en-US" sz="1800" dirty="0">
                <a:effectLst/>
                <a:latin typeface="AdvP81C316"/>
              </a:rPr>
              <a:t>Network formed by epitope-specific TCRs. </a:t>
            </a:r>
          </a:p>
          <a:p>
            <a:r>
              <a:rPr lang="en-US" sz="1800" dirty="0">
                <a:effectLst/>
                <a:latin typeface="AdvP81C316"/>
              </a:rPr>
              <a:t>Edge threshold = 120 TCR distance units. </a:t>
            </a:r>
          </a:p>
          <a:p>
            <a:r>
              <a:rPr lang="en-US" sz="1800" dirty="0">
                <a:effectLst/>
                <a:latin typeface="AdvP81C316"/>
              </a:rPr>
              <a:t>TCRs = six immunodominant SARS-CoV-2 epitopes identified in </a:t>
            </a:r>
            <a:r>
              <a:rPr lang="en-US" sz="1800" dirty="0" err="1">
                <a:effectLst/>
                <a:latin typeface="AdvP81C316"/>
              </a:rPr>
              <a:t>Minervina</a:t>
            </a:r>
            <a:r>
              <a:rPr lang="en-US" sz="1800" dirty="0">
                <a:effectLst/>
                <a:latin typeface="AdvP81C316"/>
              </a:rPr>
              <a:t> and </a:t>
            </a:r>
            <a:r>
              <a:rPr lang="en-US" sz="1800" dirty="0" err="1">
                <a:effectLst/>
                <a:latin typeface="AdvP81C316"/>
              </a:rPr>
              <a:t>Pogorelyy</a:t>
            </a:r>
            <a:r>
              <a:rPr lang="en-US" sz="1800" dirty="0">
                <a:effectLst/>
                <a:latin typeface="AdvP81C316"/>
              </a:rPr>
              <a:t> et al.  1 color = 1 epitope</a:t>
            </a:r>
          </a:p>
          <a:p>
            <a:r>
              <a:rPr lang="en-US" sz="1800" dirty="0">
                <a:effectLst/>
                <a:latin typeface="AdvP81C316"/>
              </a:rPr>
              <a:t>Network edges = those formed between TCRs in different participants, emphasizing the public nature of the sequence similarity </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A8F4B56-AA1E-62B2-D5C3-97E3C9496B26}"/>
              </a:ext>
            </a:extLst>
          </p:cNvPr>
          <p:cNvSpPr>
            <a:spLocks noGrp="1"/>
          </p:cNvSpPr>
          <p:nvPr>
            <p:ph type="sldNum" sz="quarter" idx="4"/>
          </p:nvPr>
        </p:nvSpPr>
        <p:spPr/>
        <p:txBody>
          <a:bodyPr/>
          <a:lstStyle/>
          <a:p>
            <a:fld id="{CEAE5476-76DA-CB44-8F3A-F7D701060610}" type="slidenum">
              <a:rPr lang="en-US" smtClean="0"/>
              <a:pPr/>
              <a:t>12</a:t>
            </a:fld>
            <a:endParaRPr lang="en-US" dirty="0"/>
          </a:p>
        </p:txBody>
      </p:sp>
      <p:pic>
        <p:nvPicPr>
          <p:cNvPr id="5" name="Picture 4">
            <a:extLst>
              <a:ext uri="{FF2B5EF4-FFF2-40B4-BE49-F238E27FC236}">
                <a16:creationId xmlns:a16="http://schemas.microsoft.com/office/drawing/2014/main" id="{B05E0F8A-DBED-F876-E905-6BB0749A3E7D}"/>
              </a:ext>
            </a:extLst>
          </p:cNvPr>
          <p:cNvPicPr>
            <a:picLocks noChangeAspect="1"/>
          </p:cNvPicPr>
          <p:nvPr/>
        </p:nvPicPr>
        <p:blipFill>
          <a:blip r:embed="rId3"/>
          <a:stretch>
            <a:fillRect/>
          </a:stretch>
        </p:blipFill>
        <p:spPr>
          <a:xfrm>
            <a:off x="7786687" y="3189040"/>
            <a:ext cx="4283487" cy="3611124"/>
          </a:xfrm>
          <a:prstGeom prst="rect">
            <a:avLst/>
          </a:prstGeom>
        </p:spPr>
      </p:pic>
      <p:pic>
        <p:nvPicPr>
          <p:cNvPr id="6" name="Picture 5">
            <a:extLst>
              <a:ext uri="{FF2B5EF4-FFF2-40B4-BE49-F238E27FC236}">
                <a16:creationId xmlns:a16="http://schemas.microsoft.com/office/drawing/2014/main" id="{C6A475D4-F7A5-08F4-252E-61457960CD0E}"/>
              </a:ext>
            </a:extLst>
          </p:cNvPr>
          <p:cNvPicPr>
            <a:picLocks noChangeAspect="1"/>
          </p:cNvPicPr>
          <p:nvPr/>
        </p:nvPicPr>
        <p:blipFill>
          <a:blip r:embed="rId4"/>
          <a:stretch>
            <a:fillRect/>
          </a:stretch>
        </p:blipFill>
        <p:spPr>
          <a:xfrm>
            <a:off x="301259" y="3342747"/>
            <a:ext cx="4482774" cy="3039427"/>
          </a:xfrm>
          <a:prstGeom prst="rect">
            <a:avLst/>
          </a:prstGeom>
        </p:spPr>
      </p:pic>
      <p:sp>
        <p:nvSpPr>
          <p:cNvPr id="8" name="TextBox 7">
            <a:extLst>
              <a:ext uri="{FF2B5EF4-FFF2-40B4-BE49-F238E27FC236}">
                <a16:creationId xmlns:a16="http://schemas.microsoft.com/office/drawing/2014/main" id="{CD76AC32-065D-BEC3-99E2-39A7C1270798}"/>
              </a:ext>
            </a:extLst>
          </p:cNvPr>
          <p:cNvSpPr txBox="1"/>
          <p:nvPr/>
        </p:nvSpPr>
        <p:spPr>
          <a:xfrm>
            <a:off x="4810310" y="4400795"/>
            <a:ext cx="2729947" cy="923330"/>
          </a:xfrm>
          <a:prstGeom prst="rect">
            <a:avLst/>
          </a:prstGeom>
          <a:noFill/>
        </p:spPr>
        <p:txBody>
          <a:bodyPr wrap="square">
            <a:spAutoFit/>
          </a:bodyPr>
          <a:lstStyle/>
          <a:p>
            <a:r>
              <a:rPr lang="en-US" dirty="0">
                <a:latin typeface="AdvP97CA17"/>
              </a:rPr>
              <a:t>B</a:t>
            </a:r>
            <a:r>
              <a:rPr lang="en-US" sz="1800" dirty="0">
                <a:effectLst/>
                <a:latin typeface="AdvP97CA17"/>
              </a:rPr>
              <a:t>iochemically similar TCRs often recognize the same epitope </a:t>
            </a:r>
            <a:endParaRPr lang="en-US" dirty="0"/>
          </a:p>
        </p:txBody>
      </p:sp>
    </p:spTree>
    <p:extLst>
      <p:ext uri="{BB962C8B-B14F-4D97-AF65-F5344CB8AC3E}">
        <p14:creationId xmlns:p14="http://schemas.microsoft.com/office/powerpoint/2010/main" val="2318082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6E71-9846-2D47-6720-A78F44EE0107}"/>
              </a:ext>
            </a:extLst>
          </p:cNvPr>
          <p:cNvSpPr>
            <a:spLocks noGrp="1"/>
          </p:cNvSpPr>
          <p:nvPr>
            <p:ph type="title"/>
          </p:nvPr>
        </p:nvSpPr>
        <p:spPr>
          <a:xfrm>
            <a:off x="381000" y="138896"/>
            <a:ext cx="4541109" cy="778563"/>
          </a:xfrm>
        </p:spPr>
        <p:txBody>
          <a:bodyPr/>
          <a:lstStyle/>
          <a:p>
            <a:r>
              <a:rPr lang="en-US" sz="1800" dirty="0">
                <a:effectLst/>
                <a:latin typeface="AdvP81C610"/>
              </a:rPr>
              <a:t>Networks Among A*02 YLQ-Annotated TCRs </a:t>
            </a:r>
            <a:endParaRPr lang="en-US" dirty="0"/>
          </a:p>
        </p:txBody>
      </p:sp>
      <p:sp>
        <p:nvSpPr>
          <p:cNvPr id="3" name="Content Placeholder 2">
            <a:extLst>
              <a:ext uri="{FF2B5EF4-FFF2-40B4-BE49-F238E27FC236}">
                <a16:creationId xmlns:a16="http://schemas.microsoft.com/office/drawing/2014/main" id="{D4E035AC-4FCB-FD11-C815-FF6F6B6BEAD8}"/>
              </a:ext>
            </a:extLst>
          </p:cNvPr>
          <p:cNvSpPr>
            <a:spLocks noGrp="1"/>
          </p:cNvSpPr>
          <p:nvPr>
            <p:ph idx="1"/>
          </p:nvPr>
        </p:nvSpPr>
        <p:spPr>
          <a:xfrm>
            <a:off x="381000" y="1139824"/>
            <a:ext cx="4908630" cy="5316539"/>
          </a:xfrm>
        </p:spPr>
        <p:txBody>
          <a:bodyPr/>
          <a:lstStyle/>
          <a:p>
            <a:r>
              <a:rPr lang="en-US" sz="1600" dirty="0">
                <a:effectLst/>
                <a:latin typeface="AdvP97CA17"/>
              </a:rPr>
              <a:t>Closely examine clusters of TCRs annotated to bind the A*02 YLQPRTFLL </a:t>
            </a:r>
            <a:r>
              <a:rPr lang="en-US" sz="1600" dirty="0" err="1">
                <a:effectLst/>
                <a:latin typeface="AdvP97CA17"/>
              </a:rPr>
              <a:t>pMHC</a:t>
            </a:r>
            <a:r>
              <a:rPr lang="en-US" sz="1600" dirty="0">
                <a:effectLst/>
                <a:latin typeface="AdvP97CA17"/>
              </a:rPr>
              <a:t> multimer (green)</a:t>
            </a:r>
          </a:p>
          <a:p>
            <a:r>
              <a:rPr lang="en-US" sz="1600" dirty="0">
                <a:effectLst/>
                <a:latin typeface="AdvP97CA17"/>
              </a:rPr>
              <a:t>Apply the Louvain community identification algorithm to identify grouping of highly networked TCRs within the set of A*02 YLQ-specific TCRs </a:t>
            </a:r>
          </a:p>
          <a:p>
            <a:r>
              <a:rPr lang="en-US" sz="1600" dirty="0">
                <a:latin typeface="AdvP97CA17"/>
              </a:rPr>
              <a:t>R</a:t>
            </a:r>
            <a:r>
              <a:rPr lang="en-US" sz="1600" dirty="0">
                <a:effectLst/>
                <a:latin typeface="AdvP97CA17"/>
              </a:rPr>
              <a:t>eassign cluster numbers such that </a:t>
            </a:r>
            <a:r>
              <a:rPr lang="en-US" sz="1600" dirty="0">
                <a:effectLst/>
                <a:latin typeface="AdvCourier"/>
              </a:rPr>
              <a:t>0 </a:t>
            </a:r>
            <a:r>
              <a:rPr lang="en-US" sz="1600" dirty="0">
                <a:effectLst/>
                <a:latin typeface="AdvP97CA17"/>
              </a:rPr>
              <a:t>corresponds with the largest cluster, </a:t>
            </a:r>
            <a:r>
              <a:rPr lang="en-US" sz="1600" dirty="0">
                <a:effectLst/>
                <a:latin typeface="AdvCourier"/>
              </a:rPr>
              <a:t>1 </a:t>
            </a:r>
            <a:r>
              <a:rPr lang="en-US" sz="1600" dirty="0">
                <a:effectLst/>
                <a:latin typeface="AdvP97CA17"/>
              </a:rPr>
              <a:t>with the second largest cluster, and so on. </a:t>
            </a:r>
            <a:endParaRPr lang="en-US" sz="1600" dirty="0"/>
          </a:p>
          <a:p>
            <a:endParaRPr lang="en-US" sz="1600" dirty="0"/>
          </a:p>
          <a:p>
            <a:endParaRPr lang="en-US" sz="1600" dirty="0"/>
          </a:p>
          <a:p>
            <a:endParaRPr lang="en-US" sz="1600" dirty="0"/>
          </a:p>
          <a:p>
            <a:endParaRPr lang="en-US" dirty="0"/>
          </a:p>
        </p:txBody>
      </p:sp>
      <p:sp>
        <p:nvSpPr>
          <p:cNvPr id="4" name="Slide Number Placeholder 3">
            <a:extLst>
              <a:ext uri="{FF2B5EF4-FFF2-40B4-BE49-F238E27FC236}">
                <a16:creationId xmlns:a16="http://schemas.microsoft.com/office/drawing/2014/main" id="{18BAFF7F-8380-F9E2-7ADC-24C89D926713}"/>
              </a:ext>
            </a:extLst>
          </p:cNvPr>
          <p:cNvSpPr>
            <a:spLocks noGrp="1"/>
          </p:cNvSpPr>
          <p:nvPr>
            <p:ph type="sldNum" sz="quarter" idx="4"/>
          </p:nvPr>
        </p:nvSpPr>
        <p:spPr/>
        <p:txBody>
          <a:bodyPr/>
          <a:lstStyle/>
          <a:p>
            <a:fld id="{CEAE5476-76DA-CB44-8F3A-F7D701060610}" type="slidenum">
              <a:rPr lang="en-US" smtClean="0"/>
              <a:pPr/>
              <a:t>13</a:t>
            </a:fld>
            <a:endParaRPr lang="en-US" dirty="0"/>
          </a:p>
        </p:txBody>
      </p:sp>
      <p:pic>
        <p:nvPicPr>
          <p:cNvPr id="9" name="Picture 8">
            <a:extLst>
              <a:ext uri="{FF2B5EF4-FFF2-40B4-BE49-F238E27FC236}">
                <a16:creationId xmlns:a16="http://schemas.microsoft.com/office/drawing/2014/main" id="{CB84F698-EBAA-A027-46E8-2BE7AFA7F652}"/>
              </a:ext>
            </a:extLst>
          </p:cNvPr>
          <p:cNvPicPr>
            <a:picLocks noChangeAspect="1"/>
          </p:cNvPicPr>
          <p:nvPr/>
        </p:nvPicPr>
        <p:blipFill>
          <a:blip r:embed="rId2"/>
          <a:stretch>
            <a:fillRect/>
          </a:stretch>
        </p:blipFill>
        <p:spPr>
          <a:xfrm>
            <a:off x="5552863" y="1974754"/>
            <a:ext cx="3665985" cy="1099796"/>
          </a:xfrm>
          <a:prstGeom prst="rect">
            <a:avLst/>
          </a:prstGeom>
        </p:spPr>
      </p:pic>
      <p:pic>
        <p:nvPicPr>
          <p:cNvPr id="12" name="Picture 11">
            <a:extLst>
              <a:ext uri="{FF2B5EF4-FFF2-40B4-BE49-F238E27FC236}">
                <a16:creationId xmlns:a16="http://schemas.microsoft.com/office/drawing/2014/main" id="{6149D139-3DCC-B8C4-7C8D-42A27F44553A}"/>
              </a:ext>
            </a:extLst>
          </p:cNvPr>
          <p:cNvPicPr>
            <a:picLocks noChangeAspect="1"/>
          </p:cNvPicPr>
          <p:nvPr/>
        </p:nvPicPr>
        <p:blipFill>
          <a:blip r:embed="rId3"/>
          <a:stretch>
            <a:fillRect/>
          </a:stretch>
        </p:blipFill>
        <p:spPr>
          <a:xfrm>
            <a:off x="5552863" y="3074550"/>
            <a:ext cx="6517312" cy="1099796"/>
          </a:xfrm>
          <a:prstGeom prst="rect">
            <a:avLst/>
          </a:prstGeom>
        </p:spPr>
      </p:pic>
      <p:pic>
        <p:nvPicPr>
          <p:cNvPr id="13" name="Picture 12">
            <a:extLst>
              <a:ext uri="{FF2B5EF4-FFF2-40B4-BE49-F238E27FC236}">
                <a16:creationId xmlns:a16="http://schemas.microsoft.com/office/drawing/2014/main" id="{7C11FE37-3476-CB51-C328-17C826DF6FEF}"/>
              </a:ext>
            </a:extLst>
          </p:cNvPr>
          <p:cNvPicPr>
            <a:picLocks noChangeAspect="1"/>
          </p:cNvPicPr>
          <p:nvPr/>
        </p:nvPicPr>
        <p:blipFill>
          <a:blip r:embed="rId4"/>
          <a:stretch>
            <a:fillRect/>
          </a:stretch>
        </p:blipFill>
        <p:spPr>
          <a:xfrm>
            <a:off x="5552863" y="961306"/>
            <a:ext cx="2667000" cy="927100"/>
          </a:xfrm>
          <a:prstGeom prst="rect">
            <a:avLst/>
          </a:prstGeom>
        </p:spPr>
      </p:pic>
      <p:pic>
        <p:nvPicPr>
          <p:cNvPr id="14" name="Picture 13">
            <a:extLst>
              <a:ext uri="{FF2B5EF4-FFF2-40B4-BE49-F238E27FC236}">
                <a16:creationId xmlns:a16="http://schemas.microsoft.com/office/drawing/2014/main" id="{E42CB76E-8302-E6C0-4285-15E720937940}"/>
              </a:ext>
            </a:extLst>
          </p:cNvPr>
          <p:cNvPicPr>
            <a:picLocks noChangeAspect="1"/>
          </p:cNvPicPr>
          <p:nvPr/>
        </p:nvPicPr>
        <p:blipFill>
          <a:blip r:embed="rId5"/>
          <a:stretch>
            <a:fillRect/>
          </a:stretch>
        </p:blipFill>
        <p:spPr>
          <a:xfrm>
            <a:off x="786114" y="3618491"/>
            <a:ext cx="3496519" cy="2837872"/>
          </a:xfrm>
          <a:prstGeom prst="rect">
            <a:avLst/>
          </a:prstGeom>
        </p:spPr>
      </p:pic>
      <p:pic>
        <p:nvPicPr>
          <p:cNvPr id="15" name="Picture 14">
            <a:extLst>
              <a:ext uri="{FF2B5EF4-FFF2-40B4-BE49-F238E27FC236}">
                <a16:creationId xmlns:a16="http://schemas.microsoft.com/office/drawing/2014/main" id="{76C3CBBB-2A45-3FA1-07A0-73AD9CB972BC}"/>
              </a:ext>
            </a:extLst>
          </p:cNvPr>
          <p:cNvPicPr>
            <a:picLocks noChangeAspect="1"/>
          </p:cNvPicPr>
          <p:nvPr/>
        </p:nvPicPr>
        <p:blipFill>
          <a:blip r:embed="rId6"/>
          <a:stretch>
            <a:fillRect/>
          </a:stretch>
        </p:blipFill>
        <p:spPr>
          <a:xfrm>
            <a:off x="5622311" y="4475163"/>
            <a:ext cx="5803900" cy="1981200"/>
          </a:xfrm>
          <a:prstGeom prst="rect">
            <a:avLst/>
          </a:prstGeom>
        </p:spPr>
      </p:pic>
    </p:spTree>
    <p:extLst>
      <p:ext uri="{BB962C8B-B14F-4D97-AF65-F5344CB8AC3E}">
        <p14:creationId xmlns:p14="http://schemas.microsoft.com/office/powerpoint/2010/main" val="2568740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BDB5-CC22-39C8-469E-83E518855F22}"/>
              </a:ext>
            </a:extLst>
          </p:cNvPr>
          <p:cNvSpPr>
            <a:spLocks noGrp="1"/>
          </p:cNvSpPr>
          <p:nvPr>
            <p:ph type="title"/>
          </p:nvPr>
        </p:nvSpPr>
        <p:spPr/>
        <p:txBody>
          <a:bodyPr/>
          <a:lstStyle/>
          <a:p>
            <a:r>
              <a:rPr lang="en-US" sz="1800" dirty="0">
                <a:effectLst/>
                <a:latin typeface="AdvP81C610"/>
              </a:rPr>
              <a:t>A*02 YLQ Cluster Gene Usage: f</a:t>
            </a:r>
            <a:r>
              <a:rPr lang="en-US" sz="1800" dirty="0">
                <a:effectLst/>
                <a:latin typeface="AdvP97CA17"/>
              </a:rPr>
              <a:t>requency of gene usage and gene pairings </a:t>
            </a:r>
            <a:r>
              <a:rPr lang="en-US" sz="1800" dirty="0">
                <a:effectLst/>
                <a:latin typeface="AdvP81C610"/>
              </a:rPr>
              <a:t> </a:t>
            </a:r>
            <a:endParaRPr lang="en-US" dirty="0"/>
          </a:p>
        </p:txBody>
      </p:sp>
      <p:sp>
        <p:nvSpPr>
          <p:cNvPr id="3" name="Content Placeholder 2">
            <a:extLst>
              <a:ext uri="{FF2B5EF4-FFF2-40B4-BE49-F238E27FC236}">
                <a16:creationId xmlns:a16="http://schemas.microsoft.com/office/drawing/2014/main" id="{1E994AC0-3BA5-CEC6-234D-CDE02B71DE8E}"/>
              </a:ext>
            </a:extLst>
          </p:cNvPr>
          <p:cNvSpPr>
            <a:spLocks noGrp="1"/>
          </p:cNvSpPr>
          <p:nvPr>
            <p:ph idx="1"/>
          </p:nvPr>
        </p:nvSpPr>
        <p:spPr>
          <a:xfrm>
            <a:off x="388191" y="1000018"/>
            <a:ext cx="4856909" cy="5316539"/>
          </a:xfrm>
        </p:spPr>
        <p:txBody>
          <a:bodyPr>
            <a:normAutofit/>
          </a:bodyPr>
          <a:lstStyle/>
          <a:p>
            <a:r>
              <a:rPr lang="en-US" sz="1600" dirty="0">
                <a:effectLst/>
                <a:latin typeface="AdvP97CA17"/>
              </a:rPr>
              <a:t>identify different </a:t>
            </a:r>
            <a:r>
              <a:rPr lang="en-US" sz="1600" dirty="0" err="1">
                <a:effectLst/>
                <a:latin typeface="AdvP97CA17"/>
              </a:rPr>
              <a:t>Va</a:t>
            </a:r>
            <a:r>
              <a:rPr lang="en-US" sz="1600" dirty="0">
                <a:effectLst/>
                <a:latin typeface="AdvP97CA17"/>
              </a:rPr>
              <a:t>, Ja, </a:t>
            </a:r>
            <a:r>
              <a:rPr lang="en-US" sz="1600" dirty="0" err="1">
                <a:effectLst/>
                <a:latin typeface="AdvP97CA17"/>
              </a:rPr>
              <a:t>Vb</a:t>
            </a:r>
            <a:r>
              <a:rPr lang="en-US" sz="1600" dirty="0">
                <a:effectLst/>
                <a:latin typeface="AdvP97CA17"/>
              </a:rPr>
              <a:t>, and </a:t>
            </a:r>
            <a:r>
              <a:rPr lang="en-US" sz="1600" dirty="0" err="1">
                <a:effectLst/>
                <a:latin typeface="AdvP97CA17"/>
              </a:rPr>
              <a:t>Jb</a:t>
            </a:r>
            <a:r>
              <a:rPr lang="en-US" sz="1600" dirty="0">
                <a:effectLst/>
                <a:latin typeface="AdvP97CA17"/>
              </a:rPr>
              <a:t> gene pairings within any user-specified TCR set. </a:t>
            </a:r>
          </a:p>
          <a:p>
            <a:r>
              <a:rPr lang="en-US" sz="1600" dirty="0">
                <a:effectLst/>
                <a:latin typeface="AdvP97CA17"/>
              </a:rPr>
              <a:t>the largest cluster (red) is defined by the exclusive use of TRAV12-1 with TRAJ43 or TRAJ30 genes </a:t>
            </a:r>
          </a:p>
          <a:p>
            <a:r>
              <a:rPr lang="en-US" sz="1600" dirty="0">
                <a:effectLst/>
                <a:latin typeface="AdvP97CA17"/>
              </a:rPr>
              <a:t>TRAV12-1 alpha chains within this cluster pair with beta chains formed from VDJ junctions involving many possible TRBV genes (including TRBV2, TRBV19, TRBV30, TRBV5-1, TRBV12-3, and others) </a:t>
            </a:r>
            <a:endParaRPr lang="en-US" sz="1600" dirty="0"/>
          </a:p>
          <a:p>
            <a:r>
              <a:rPr lang="en-US" sz="1600" dirty="0">
                <a:effectLst/>
                <a:latin typeface="AdvP97CA17"/>
              </a:rPr>
              <a:t>By contrast, the second most abundant cluster (green) is comprised of TCRs nearly exclusively formed from TRBV7-9/TRBJ1-1 beta- recombination, with an alpha chain using either TRAV12-2 or TRAV12-1. </a:t>
            </a:r>
          </a:p>
          <a:p>
            <a:r>
              <a:rPr lang="en-US" sz="1600" dirty="0">
                <a:effectLst/>
                <a:latin typeface="AdvP97CA17"/>
              </a:rPr>
              <a:t>Observable gene-usage pattern is </a:t>
            </a:r>
            <a:r>
              <a:rPr lang="en-US" sz="1600" u="sng" dirty="0">
                <a:effectLst/>
                <a:latin typeface="AdvP97CA17"/>
              </a:rPr>
              <a:t>potential evidence that the modes of binding achieved by TCR</a:t>
            </a:r>
            <a:r>
              <a:rPr lang="en-US" sz="1600" dirty="0">
                <a:effectLst/>
                <a:latin typeface="AdvP97CA17"/>
              </a:rPr>
              <a:t>s in these two common clusters likely differ </a:t>
            </a:r>
            <a:endParaRPr lang="en-US" sz="1600"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268158B-86A2-11AC-CEAF-016C3B48E9EE}"/>
              </a:ext>
            </a:extLst>
          </p:cNvPr>
          <p:cNvSpPr>
            <a:spLocks noGrp="1"/>
          </p:cNvSpPr>
          <p:nvPr>
            <p:ph type="sldNum" sz="quarter" idx="4"/>
          </p:nvPr>
        </p:nvSpPr>
        <p:spPr/>
        <p:txBody>
          <a:bodyPr/>
          <a:lstStyle/>
          <a:p>
            <a:fld id="{CEAE5476-76DA-CB44-8F3A-F7D701060610}" type="slidenum">
              <a:rPr lang="en-US" smtClean="0"/>
              <a:pPr/>
              <a:t>14</a:t>
            </a:fld>
            <a:endParaRPr lang="en-US" dirty="0"/>
          </a:p>
        </p:txBody>
      </p:sp>
      <p:pic>
        <p:nvPicPr>
          <p:cNvPr id="5" name="Picture 4">
            <a:extLst>
              <a:ext uri="{FF2B5EF4-FFF2-40B4-BE49-F238E27FC236}">
                <a16:creationId xmlns:a16="http://schemas.microsoft.com/office/drawing/2014/main" id="{521F0E6F-4E83-96A7-7F97-8FF8F5886B99}"/>
              </a:ext>
            </a:extLst>
          </p:cNvPr>
          <p:cNvPicPr>
            <a:picLocks noChangeAspect="1"/>
          </p:cNvPicPr>
          <p:nvPr/>
        </p:nvPicPr>
        <p:blipFill>
          <a:blip r:embed="rId2"/>
          <a:stretch>
            <a:fillRect/>
          </a:stretch>
        </p:blipFill>
        <p:spPr>
          <a:xfrm>
            <a:off x="5245100" y="816343"/>
            <a:ext cx="6192191" cy="2959100"/>
          </a:xfrm>
          <a:prstGeom prst="rect">
            <a:avLst/>
          </a:prstGeom>
        </p:spPr>
      </p:pic>
      <p:pic>
        <p:nvPicPr>
          <p:cNvPr id="6" name="Picture 5">
            <a:extLst>
              <a:ext uri="{FF2B5EF4-FFF2-40B4-BE49-F238E27FC236}">
                <a16:creationId xmlns:a16="http://schemas.microsoft.com/office/drawing/2014/main" id="{A2BD23D0-481E-3CF7-317E-2B63D7E38566}"/>
              </a:ext>
            </a:extLst>
          </p:cNvPr>
          <p:cNvPicPr>
            <a:picLocks noChangeAspect="1"/>
          </p:cNvPicPr>
          <p:nvPr/>
        </p:nvPicPr>
        <p:blipFill>
          <a:blip r:embed="rId3"/>
          <a:stretch>
            <a:fillRect/>
          </a:stretch>
        </p:blipFill>
        <p:spPr>
          <a:xfrm>
            <a:off x="5245100" y="3898900"/>
            <a:ext cx="6946900" cy="2959100"/>
          </a:xfrm>
          <a:prstGeom prst="rect">
            <a:avLst/>
          </a:prstGeom>
        </p:spPr>
      </p:pic>
      <p:sp>
        <p:nvSpPr>
          <p:cNvPr id="7" name="TextBox 6">
            <a:extLst>
              <a:ext uri="{FF2B5EF4-FFF2-40B4-BE49-F238E27FC236}">
                <a16:creationId xmlns:a16="http://schemas.microsoft.com/office/drawing/2014/main" id="{FB39E9D2-6EFF-47F4-FAAB-8658E40BC39F}"/>
              </a:ext>
            </a:extLst>
          </p:cNvPr>
          <p:cNvSpPr txBox="1"/>
          <p:nvPr/>
        </p:nvSpPr>
        <p:spPr>
          <a:xfrm>
            <a:off x="7616142" y="902020"/>
            <a:ext cx="254643" cy="2057080"/>
          </a:xfrm>
          <a:prstGeom prst="rect">
            <a:avLst/>
          </a:prstGeom>
          <a:noFill/>
          <a:ln w="19050">
            <a:solidFill>
              <a:schemeClr val="bg1">
                <a:lumMod val="95000"/>
              </a:schemeClr>
            </a:solidFill>
          </a:ln>
        </p:spPr>
        <p:txBody>
          <a:bodyPr wrap="square" rtlCol="0">
            <a:spAutoFit/>
          </a:bodyPr>
          <a:lstStyle/>
          <a:p>
            <a:pPr algn="l"/>
            <a:endParaRPr lang="en-US" dirty="0">
              <a:solidFill>
                <a:schemeClr val="accent1">
                  <a:lumMod val="50000"/>
                </a:schemeClr>
              </a:solidFill>
            </a:endParaRPr>
          </a:p>
        </p:txBody>
      </p:sp>
    </p:spTree>
    <p:extLst>
      <p:ext uri="{BB962C8B-B14F-4D97-AF65-F5344CB8AC3E}">
        <p14:creationId xmlns:p14="http://schemas.microsoft.com/office/powerpoint/2010/main" val="331415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B384-C186-DE51-0BE2-BB0D63BFC136}"/>
              </a:ext>
            </a:extLst>
          </p:cNvPr>
          <p:cNvSpPr>
            <a:spLocks noGrp="1"/>
          </p:cNvSpPr>
          <p:nvPr>
            <p:ph type="title"/>
          </p:nvPr>
        </p:nvSpPr>
        <p:spPr/>
        <p:txBody>
          <a:bodyPr/>
          <a:lstStyle/>
          <a:p>
            <a:r>
              <a:rPr lang="en-US" sz="1800" dirty="0">
                <a:latin typeface="AdvP97CA17"/>
              </a:rPr>
              <a:t>S</a:t>
            </a:r>
            <a:r>
              <a:rPr lang="en-US" sz="1800" dirty="0">
                <a:effectLst/>
                <a:latin typeface="AdvP97CA17"/>
              </a:rPr>
              <a:t>ee each cluster’s gene usage in isolation </a:t>
            </a:r>
            <a:endParaRPr lang="en-US" dirty="0"/>
          </a:p>
        </p:txBody>
      </p:sp>
      <p:sp>
        <p:nvSpPr>
          <p:cNvPr id="4" name="Slide Number Placeholder 3">
            <a:extLst>
              <a:ext uri="{FF2B5EF4-FFF2-40B4-BE49-F238E27FC236}">
                <a16:creationId xmlns:a16="http://schemas.microsoft.com/office/drawing/2014/main" id="{CBB2700C-CA70-7B62-BE84-DA68A01732DA}"/>
              </a:ext>
            </a:extLst>
          </p:cNvPr>
          <p:cNvSpPr>
            <a:spLocks noGrp="1"/>
          </p:cNvSpPr>
          <p:nvPr>
            <p:ph type="sldNum" sz="quarter" idx="4"/>
          </p:nvPr>
        </p:nvSpPr>
        <p:spPr/>
        <p:txBody>
          <a:bodyPr/>
          <a:lstStyle/>
          <a:p>
            <a:fld id="{CEAE5476-76DA-CB44-8F3A-F7D701060610}" type="slidenum">
              <a:rPr lang="en-US" smtClean="0"/>
              <a:pPr/>
              <a:t>15</a:t>
            </a:fld>
            <a:endParaRPr lang="en-US" dirty="0"/>
          </a:p>
        </p:txBody>
      </p:sp>
      <p:pic>
        <p:nvPicPr>
          <p:cNvPr id="5" name="Picture 4">
            <a:extLst>
              <a:ext uri="{FF2B5EF4-FFF2-40B4-BE49-F238E27FC236}">
                <a16:creationId xmlns:a16="http://schemas.microsoft.com/office/drawing/2014/main" id="{541F288C-F5B2-75F0-BA9B-DC995569B583}"/>
              </a:ext>
            </a:extLst>
          </p:cNvPr>
          <p:cNvPicPr>
            <a:picLocks noChangeAspect="1"/>
          </p:cNvPicPr>
          <p:nvPr/>
        </p:nvPicPr>
        <p:blipFill>
          <a:blip r:embed="rId2"/>
          <a:stretch>
            <a:fillRect/>
          </a:stretch>
        </p:blipFill>
        <p:spPr>
          <a:xfrm>
            <a:off x="591434" y="926778"/>
            <a:ext cx="6680200" cy="2921000"/>
          </a:xfrm>
          <a:prstGeom prst="rect">
            <a:avLst/>
          </a:prstGeom>
        </p:spPr>
      </p:pic>
      <p:pic>
        <p:nvPicPr>
          <p:cNvPr id="6" name="Picture 5">
            <a:extLst>
              <a:ext uri="{FF2B5EF4-FFF2-40B4-BE49-F238E27FC236}">
                <a16:creationId xmlns:a16="http://schemas.microsoft.com/office/drawing/2014/main" id="{35F7E779-FF15-7B89-E9E1-BF49AEEC7665}"/>
              </a:ext>
            </a:extLst>
          </p:cNvPr>
          <p:cNvPicPr>
            <a:picLocks noChangeAspect="1"/>
          </p:cNvPicPr>
          <p:nvPr/>
        </p:nvPicPr>
        <p:blipFill>
          <a:blip r:embed="rId3"/>
          <a:stretch>
            <a:fillRect/>
          </a:stretch>
        </p:blipFill>
        <p:spPr>
          <a:xfrm>
            <a:off x="622300" y="4047275"/>
            <a:ext cx="6680200" cy="1993900"/>
          </a:xfrm>
          <a:prstGeom prst="rect">
            <a:avLst/>
          </a:prstGeom>
        </p:spPr>
      </p:pic>
    </p:spTree>
    <p:extLst>
      <p:ext uri="{BB962C8B-B14F-4D97-AF65-F5344CB8AC3E}">
        <p14:creationId xmlns:p14="http://schemas.microsoft.com/office/powerpoint/2010/main" val="197281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3A5-F119-D1EF-680E-04E5A20E106E}"/>
              </a:ext>
            </a:extLst>
          </p:cNvPr>
          <p:cNvSpPr>
            <a:spLocks noGrp="1"/>
          </p:cNvSpPr>
          <p:nvPr>
            <p:ph type="title"/>
          </p:nvPr>
        </p:nvSpPr>
        <p:spPr/>
        <p:txBody>
          <a:bodyPr/>
          <a:lstStyle/>
          <a:p>
            <a:r>
              <a:rPr lang="en-US" sz="1800" dirty="0">
                <a:effectLst/>
                <a:latin typeface="AdvP81C610"/>
              </a:rPr>
              <a:t>Background- Subtracted CDR3 Logos : </a:t>
            </a:r>
            <a:r>
              <a:rPr lang="en-US" sz="1800" dirty="0" err="1">
                <a:effectLst/>
                <a:latin typeface="AdvP97CA17"/>
              </a:rPr>
              <a:t>TCRsampler</a:t>
            </a:r>
            <a:r>
              <a:rPr lang="en-US" sz="1800" dirty="0">
                <a:effectLst/>
                <a:latin typeface="AdvP97CA17"/>
              </a:rPr>
              <a:t> </a:t>
            </a:r>
            <a:endParaRPr lang="en-US" dirty="0"/>
          </a:p>
        </p:txBody>
      </p:sp>
      <p:sp>
        <p:nvSpPr>
          <p:cNvPr id="3" name="Content Placeholder 2">
            <a:extLst>
              <a:ext uri="{FF2B5EF4-FFF2-40B4-BE49-F238E27FC236}">
                <a16:creationId xmlns:a16="http://schemas.microsoft.com/office/drawing/2014/main" id="{4ECC640D-1E64-D081-FC02-29FEAC16D88B}"/>
              </a:ext>
            </a:extLst>
          </p:cNvPr>
          <p:cNvSpPr>
            <a:spLocks noGrp="1"/>
          </p:cNvSpPr>
          <p:nvPr>
            <p:ph idx="1"/>
          </p:nvPr>
        </p:nvSpPr>
        <p:spPr>
          <a:xfrm>
            <a:off x="381000" y="1139824"/>
            <a:ext cx="5024378" cy="5316539"/>
          </a:xfrm>
        </p:spPr>
        <p:txBody>
          <a:bodyPr>
            <a:normAutofit lnSpcReduction="10000"/>
          </a:bodyPr>
          <a:lstStyle/>
          <a:p>
            <a:r>
              <a:rPr lang="en-US" sz="1400" dirty="0">
                <a:effectLst/>
                <a:latin typeface="AdvP97CA17"/>
              </a:rPr>
              <a:t>Through the process of VDJ recombination, CDR3s contain germline-encoded as well as randomly generated amino acids. </a:t>
            </a:r>
            <a:endParaRPr lang="en-US" sz="1400" dirty="0"/>
          </a:p>
          <a:p>
            <a:r>
              <a:rPr lang="en-US" sz="1400" dirty="0">
                <a:effectLst/>
                <a:latin typeface="AdvP97CA17"/>
              </a:rPr>
              <a:t>Since germline-encoded residues are common (in each individual), non-distinct features of TCRs, it is the </a:t>
            </a:r>
            <a:r>
              <a:rPr lang="en-US" sz="1400" u="sng" dirty="0">
                <a:effectLst/>
                <a:latin typeface="AdvP97CA17"/>
              </a:rPr>
              <a:t>non-germline residues which often define a receptor’s antigen specificity</a:t>
            </a:r>
            <a:r>
              <a:rPr lang="en-US" sz="1400" dirty="0">
                <a:effectLst/>
                <a:latin typeface="AdvP97CA17"/>
              </a:rPr>
              <a:t>. </a:t>
            </a:r>
            <a:endParaRPr lang="en-US" sz="1400" dirty="0"/>
          </a:p>
          <a:p>
            <a:r>
              <a:rPr lang="en-US" sz="1400" dirty="0">
                <a:effectLst/>
                <a:latin typeface="AdvP97CA17"/>
              </a:rPr>
              <a:t>To visually identify those portions of the motif that are unexpected beyond residues contributed by germline V and J gene segments, tcrdist3 allows users to generate “background-subtracted” logos </a:t>
            </a:r>
          </a:p>
          <a:p>
            <a:r>
              <a:rPr lang="en-US" sz="1400" dirty="0" err="1">
                <a:effectLst/>
                <a:latin typeface="AdvP97CA17"/>
              </a:rPr>
              <a:t>TCRsampler</a:t>
            </a:r>
            <a:r>
              <a:rPr lang="en-US" sz="1400" dirty="0">
                <a:effectLst/>
                <a:latin typeface="AdvP97CA17"/>
              </a:rPr>
              <a:t> facilitates rapid generation of a background set of TCRs that share the same V and J gene usage as a foreground set of TCRs to facilitate their comparison.</a:t>
            </a:r>
          </a:p>
          <a:p>
            <a:pPr lvl="1"/>
            <a:r>
              <a:rPr lang="en-US" sz="1400" dirty="0">
                <a:effectLst/>
                <a:latin typeface="AdvP97CA17"/>
              </a:rPr>
              <a:t>beta chain and will use cord blood from eight donors </a:t>
            </a:r>
          </a:p>
          <a:p>
            <a:pPr lvl="1"/>
            <a:r>
              <a:rPr lang="en-US" sz="1400" dirty="0">
                <a:effectLst/>
                <a:latin typeface="AdvP97CA17"/>
              </a:rPr>
              <a:t>alpha chain, we will use precomputed synthetic TCRs generated with the software OLGA from a generation probability model trained on nonproductive TCRs </a:t>
            </a:r>
            <a:endParaRPr lang="en-US" sz="1400" dirty="0"/>
          </a:p>
          <a:p>
            <a:pPr lvl="1"/>
            <a:r>
              <a:rPr lang="en-US" sz="1400" dirty="0" err="1">
                <a:effectLst/>
                <a:latin typeface="AdvCourier"/>
              </a:rPr>
              <a:t>TCRsampler.sample</a:t>
            </a:r>
            <a:r>
              <a:rPr lang="en-US" sz="1400" dirty="0">
                <a:effectLst/>
                <a:latin typeface="AdvCourier"/>
              </a:rPr>
              <a:t> </a:t>
            </a:r>
            <a:r>
              <a:rPr lang="en-US" sz="1400" dirty="0">
                <a:effectLst/>
                <a:latin typeface="AdvP97CA17"/>
              </a:rPr>
              <a:t>returns a set of x random CDR3s with the same gene usage. In practice, a larger background with many V- and J-matched random CDR3 sequences is required.  </a:t>
            </a:r>
            <a:endParaRPr lang="en-US" sz="1400" dirty="0"/>
          </a:p>
          <a:p>
            <a:endParaRPr lang="en-US" dirty="0"/>
          </a:p>
        </p:txBody>
      </p:sp>
      <p:sp>
        <p:nvSpPr>
          <p:cNvPr id="4" name="Slide Number Placeholder 3">
            <a:extLst>
              <a:ext uri="{FF2B5EF4-FFF2-40B4-BE49-F238E27FC236}">
                <a16:creationId xmlns:a16="http://schemas.microsoft.com/office/drawing/2014/main" id="{C267F460-FF2C-AA42-E7D3-8DC3C09B3BAE}"/>
              </a:ext>
            </a:extLst>
          </p:cNvPr>
          <p:cNvSpPr>
            <a:spLocks noGrp="1"/>
          </p:cNvSpPr>
          <p:nvPr>
            <p:ph type="sldNum" sz="quarter" idx="4"/>
          </p:nvPr>
        </p:nvSpPr>
        <p:spPr/>
        <p:txBody>
          <a:bodyPr/>
          <a:lstStyle/>
          <a:p>
            <a:fld id="{CEAE5476-76DA-CB44-8F3A-F7D701060610}" type="slidenum">
              <a:rPr lang="en-US" smtClean="0"/>
              <a:pPr/>
              <a:t>16</a:t>
            </a:fld>
            <a:endParaRPr lang="en-US" dirty="0"/>
          </a:p>
        </p:txBody>
      </p:sp>
      <p:pic>
        <p:nvPicPr>
          <p:cNvPr id="5" name="Picture 4">
            <a:extLst>
              <a:ext uri="{FF2B5EF4-FFF2-40B4-BE49-F238E27FC236}">
                <a16:creationId xmlns:a16="http://schemas.microsoft.com/office/drawing/2014/main" id="{6022C83D-73EE-5B91-1CEE-ED50678BFCB0}"/>
              </a:ext>
            </a:extLst>
          </p:cNvPr>
          <p:cNvPicPr>
            <a:picLocks noChangeAspect="1"/>
          </p:cNvPicPr>
          <p:nvPr/>
        </p:nvPicPr>
        <p:blipFill>
          <a:blip r:embed="rId2"/>
          <a:stretch>
            <a:fillRect/>
          </a:stretch>
        </p:blipFill>
        <p:spPr>
          <a:xfrm>
            <a:off x="6106319" y="1319631"/>
            <a:ext cx="5637976" cy="1320217"/>
          </a:xfrm>
          <a:prstGeom prst="rect">
            <a:avLst/>
          </a:prstGeom>
        </p:spPr>
      </p:pic>
      <p:pic>
        <p:nvPicPr>
          <p:cNvPr id="6" name="Picture 5">
            <a:extLst>
              <a:ext uri="{FF2B5EF4-FFF2-40B4-BE49-F238E27FC236}">
                <a16:creationId xmlns:a16="http://schemas.microsoft.com/office/drawing/2014/main" id="{000AA8D7-185B-4E03-E178-FCFAC3B0DC60}"/>
              </a:ext>
            </a:extLst>
          </p:cNvPr>
          <p:cNvPicPr>
            <a:picLocks noChangeAspect="1"/>
          </p:cNvPicPr>
          <p:nvPr/>
        </p:nvPicPr>
        <p:blipFill>
          <a:blip r:embed="rId3"/>
          <a:stretch>
            <a:fillRect/>
          </a:stretch>
        </p:blipFill>
        <p:spPr>
          <a:xfrm>
            <a:off x="5588000" y="4501134"/>
            <a:ext cx="6604000" cy="2133600"/>
          </a:xfrm>
          <a:prstGeom prst="rect">
            <a:avLst/>
          </a:prstGeom>
        </p:spPr>
      </p:pic>
    </p:spTree>
    <p:extLst>
      <p:ext uri="{BB962C8B-B14F-4D97-AF65-F5344CB8AC3E}">
        <p14:creationId xmlns:p14="http://schemas.microsoft.com/office/powerpoint/2010/main" val="171516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2B432-0A01-1833-9861-B91C0A0ADA09}"/>
              </a:ext>
            </a:extLst>
          </p:cNvPr>
          <p:cNvSpPr>
            <a:spLocks noGrp="1"/>
          </p:cNvSpPr>
          <p:nvPr>
            <p:ph type="title"/>
          </p:nvPr>
        </p:nvSpPr>
        <p:spPr>
          <a:xfrm>
            <a:off x="381000" y="0"/>
            <a:ext cx="5373459" cy="778563"/>
          </a:xfrm>
        </p:spPr>
        <p:txBody>
          <a:bodyPr>
            <a:normAutofit/>
          </a:bodyPr>
          <a:lstStyle/>
          <a:p>
            <a:r>
              <a:rPr lang="en-US" sz="1800" dirty="0">
                <a:latin typeface="AdvP97CA17"/>
              </a:rPr>
              <a:t>D</a:t>
            </a:r>
            <a:r>
              <a:rPr lang="en-US" sz="1800" dirty="0">
                <a:effectLst/>
                <a:latin typeface="AdvP97CA17"/>
              </a:rPr>
              <a:t>eeper background for a specific cluster </a:t>
            </a:r>
            <a:br>
              <a:rPr lang="en-US" sz="1800" dirty="0"/>
            </a:br>
            <a:endParaRPr lang="en-US" sz="1800" dirty="0"/>
          </a:p>
        </p:txBody>
      </p:sp>
      <p:sp>
        <p:nvSpPr>
          <p:cNvPr id="3" name="Content Placeholder 2">
            <a:extLst>
              <a:ext uri="{FF2B5EF4-FFF2-40B4-BE49-F238E27FC236}">
                <a16:creationId xmlns:a16="http://schemas.microsoft.com/office/drawing/2014/main" id="{9B30E622-4308-FEB6-5190-B632A6027F13}"/>
              </a:ext>
            </a:extLst>
          </p:cNvPr>
          <p:cNvSpPr>
            <a:spLocks noGrp="1"/>
          </p:cNvSpPr>
          <p:nvPr>
            <p:ph idx="1"/>
          </p:nvPr>
        </p:nvSpPr>
        <p:spPr>
          <a:xfrm>
            <a:off x="380999" y="1139824"/>
            <a:ext cx="5475791" cy="5316539"/>
          </a:xfrm>
        </p:spPr>
        <p:txBody>
          <a:bodyPr/>
          <a:lstStyle/>
          <a:p>
            <a:r>
              <a:rPr lang="en-US" sz="1800" dirty="0">
                <a:effectLst/>
                <a:latin typeface="AdvP97CA17"/>
              </a:rPr>
              <a:t>Filter the cluster to retain only those clones</a:t>
            </a:r>
          </a:p>
          <a:p>
            <a:r>
              <a:rPr lang="en-US" sz="1800" dirty="0">
                <a:latin typeface="AdvP97CA17"/>
              </a:rPr>
              <a:t>F</a:t>
            </a:r>
            <a:r>
              <a:rPr lang="en-US" sz="1800" dirty="0">
                <a:effectLst/>
                <a:latin typeface="AdvP97CA17"/>
              </a:rPr>
              <a:t>ormat the gene-usage information in the form that </a:t>
            </a:r>
            <a:r>
              <a:rPr lang="en-US" sz="1800" dirty="0" err="1">
                <a:effectLst/>
                <a:latin typeface="AdvP97CA17"/>
              </a:rPr>
              <a:t>TCRsampler</a:t>
            </a:r>
            <a:r>
              <a:rPr lang="en-US" sz="1800" dirty="0">
                <a:effectLst/>
                <a:latin typeface="AdvP97CA17"/>
              </a:rPr>
              <a:t> recognizes (i.e., a list of lists each with three parts specifying the (</a:t>
            </a:r>
            <a:r>
              <a:rPr lang="en-US" sz="1800" dirty="0" err="1">
                <a:effectLst/>
                <a:latin typeface="AdvP97CA17"/>
              </a:rPr>
              <a:t>i</a:t>
            </a:r>
            <a:r>
              <a:rPr lang="en-US" sz="1800" dirty="0">
                <a:effectLst/>
                <a:latin typeface="AdvP97CA17"/>
              </a:rPr>
              <a:t>) V gene, (ii) J gene, and (iii) count). </a:t>
            </a:r>
            <a:endParaRPr lang="en-US" sz="1400" dirty="0"/>
          </a:p>
          <a:p>
            <a:r>
              <a:rPr lang="en-US" sz="1800" dirty="0">
                <a:effectLst/>
                <a:latin typeface="AdvP97CA17"/>
              </a:rPr>
              <a:t>Use the gene-usage objects to generate backgrounds of CDR3s for both the alpha and beta chain. </a:t>
            </a:r>
            <a:endParaRPr lang="en-US" dirty="0"/>
          </a:p>
          <a:p>
            <a:endParaRPr lang="en-US" dirty="0"/>
          </a:p>
        </p:txBody>
      </p:sp>
      <p:sp>
        <p:nvSpPr>
          <p:cNvPr id="4" name="Slide Number Placeholder 3">
            <a:extLst>
              <a:ext uri="{FF2B5EF4-FFF2-40B4-BE49-F238E27FC236}">
                <a16:creationId xmlns:a16="http://schemas.microsoft.com/office/drawing/2014/main" id="{D5F988EC-CE6D-012A-1B28-FF96F503C647}"/>
              </a:ext>
            </a:extLst>
          </p:cNvPr>
          <p:cNvSpPr>
            <a:spLocks noGrp="1"/>
          </p:cNvSpPr>
          <p:nvPr>
            <p:ph type="sldNum" sz="quarter" idx="4"/>
          </p:nvPr>
        </p:nvSpPr>
        <p:spPr/>
        <p:txBody>
          <a:bodyPr/>
          <a:lstStyle/>
          <a:p>
            <a:fld id="{CEAE5476-76DA-CB44-8F3A-F7D701060610}" type="slidenum">
              <a:rPr lang="en-US" smtClean="0"/>
              <a:pPr/>
              <a:t>17</a:t>
            </a:fld>
            <a:endParaRPr lang="en-US" dirty="0"/>
          </a:p>
        </p:txBody>
      </p:sp>
      <p:pic>
        <p:nvPicPr>
          <p:cNvPr id="8" name="Picture 7">
            <a:extLst>
              <a:ext uri="{FF2B5EF4-FFF2-40B4-BE49-F238E27FC236}">
                <a16:creationId xmlns:a16="http://schemas.microsoft.com/office/drawing/2014/main" id="{BDBF9DF5-6102-DDCF-CAE4-4E076C07A3AE}"/>
              </a:ext>
            </a:extLst>
          </p:cNvPr>
          <p:cNvPicPr>
            <a:picLocks noChangeAspect="1"/>
          </p:cNvPicPr>
          <p:nvPr/>
        </p:nvPicPr>
        <p:blipFill>
          <a:blip r:embed="rId2"/>
          <a:stretch>
            <a:fillRect/>
          </a:stretch>
        </p:blipFill>
        <p:spPr>
          <a:xfrm>
            <a:off x="6610191" y="0"/>
            <a:ext cx="4666362" cy="6858000"/>
          </a:xfrm>
          <a:prstGeom prst="rect">
            <a:avLst/>
          </a:prstGeom>
        </p:spPr>
      </p:pic>
    </p:spTree>
    <p:extLst>
      <p:ext uri="{BB962C8B-B14F-4D97-AF65-F5344CB8AC3E}">
        <p14:creationId xmlns:p14="http://schemas.microsoft.com/office/powerpoint/2010/main" val="1695620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09453-0FE4-18AD-178B-F77BFF74CB7C}"/>
              </a:ext>
            </a:extLst>
          </p:cNvPr>
          <p:cNvSpPr>
            <a:spLocks noGrp="1"/>
          </p:cNvSpPr>
          <p:nvPr>
            <p:ph type="title"/>
          </p:nvPr>
        </p:nvSpPr>
        <p:spPr/>
        <p:txBody>
          <a:bodyPr/>
          <a:lstStyle/>
          <a:p>
            <a:r>
              <a:rPr lang="en-US" sz="1800" dirty="0">
                <a:effectLst/>
                <a:latin typeface="AdvP81C610"/>
              </a:rPr>
              <a:t>SVG CDR3 </a:t>
            </a:r>
            <a:r>
              <a:rPr lang="el-GR" sz="1800" dirty="0" err="1">
                <a:effectLst/>
                <a:latin typeface="AdvOTdd3b7348.I+035"/>
              </a:rPr>
              <a:t>αβ</a:t>
            </a:r>
            <a:r>
              <a:rPr lang="el-GR" sz="1800" dirty="0">
                <a:effectLst/>
                <a:latin typeface="AdvOTdd3b7348.I+035"/>
              </a:rPr>
              <a:t> </a:t>
            </a:r>
            <a:r>
              <a:rPr lang="en-US" sz="1800" dirty="0">
                <a:effectLst/>
                <a:latin typeface="AdvP81C610"/>
              </a:rPr>
              <a:t>Logos </a:t>
            </a:r>
            <a:endParaRPr lang="en-US" dirty="0"/>
          </a:p>
        </p:txBody>
      </p:sp>
      <p:sp>
        <p:nvSpPr>
          <p:cNvPr id="3" name="Content Placeholder 2">
            <a:extLst>
              <a:ext uri="{FF2B5EF4-FFF2-40B4-BE49-F238E27FC236}">
                <a16:creationId xmlns:a16="http://schemas.microsoft.com/office/drawing/2014/main" id="{FA418DF9-8EAE-028E-7755-88A2245F637C}"/>
              </a:ext>
            </a:extLst>
          </p:cNvPr>
          <p:cNvSpPr>
            <a:spLocks noGrp="1"/>
          </p:cNvSpPr>
          <p:nvPr>
            <p:ph idx="1"/>
          </p:nvPr>
        </p:nvSpPr>
        <p:spPr>
          <a:xfrm>
            <a:off x="380999" y="1139824"/>
            <a:ext cx="5880905" cy="5316539"/>
          </a:xfrm>
        </p:spPr>
        <p:txBody>
          <a:bodyPr>
            <a:normAutofit/>
          </a:bodyPr>
          <a:lstStyle/>
          <a:p>
            <a:r>
              <a:rPr lang="en-US" sz="1400" dirty="0">
                <a:effectLst/>
                <a:latin typeface="AdvCourier"/>
              </a:rPr>
              <a:t>compute_- </a:t>
            </a:r>
            <a:r>
              <a:rPr lang="en-US" sz="1400" dirty="0" err="1">
                <a:effectLst/>
                <a:latin typeface="AdvCourier"/>
              </a:rPr>
              <a:t>pal_motif</a:t>
            </a:r>
            <a:r>
              <a:rPr lang="en-US" sz="1400" dirty="0">
                <a:effectLst/>
                <a:latin typeface="AdvCourier"/>
              </a:rPr>
              <a:t> </a:t>
            </a:r>
            <a:r>
              <a:rPr lang="en-US" sz="1400" dirty="0">
                <a:effectLst/>
                <a:latin typeface="AdvP97CA17"/>
              </a:rPr>
              <a:t>and </a:t>
            </a:r>
            <a:r>
              <a:rPr lang="en-US" sz="1400" dirty="0" err="1">
                <a:effectLst/>
                <a:latin typeface="AdvCourier"/>
              </a:rPr>
              <a:t>svg_logo</a:t>
            </a:r>
            <a:r>
              <a:rPr lang="en-US" sz="1400" dirty="0">
                <a:effectLst/>
                <a:latin typeface="AdvCourier"/>
              </a:rPr>
              <a:t> </a:t>
            </a:r>
            <a:r>
              <a:rPr lang="en-US" sz="1400" dirty="0">
                <a:effectLst/>
                <a:latin typeface="AdvP97CA17"/>
              </a:rPr>
              <a:t>functions in the </a:t>
            </a:r>
            <a:r>
              <a:rPr lang="en-US" sz="1400" dirty="0" err="1">
                <a:effectLst/>
                <a:latin typeface="AdvP97CA17"/>
              </a:rPr>
              <a:t>palmotif</a:t>
            </a:r>
            <a:r>
              <a:rPr lang="en-US" sz="1400" dirty="0">
                <a:effectLst/>
                <a:latin typeface="AdvP97CA17"/>
              </a:rPr>
              <a:t> package </a:t>
            </a:r>
            <a:endParaRPr lang="en-US" sz="1400" dirty="0"/>
          </a:p>
          <a:p>
            <a:r>
              <a:rPr lang="en-US" sz="1400" dirty="0">
                <a:effectLst/>
                <a:latin typeface="AdvP97CA17"/>
              </a:rPr>
              <a:t>By aligning both foreground and background CDR3s to a centroid sequence, we have a simple global alignment that can be used to identify the distinctive residues of an antigen-specific TCR set. </a:t>
            </a:r>
            <a:endParaRPr lang="en-US" sz="1400" dirty="0"/>
          </a:p>
          <a:p>
            <a:pPr lvl="1"/>
            <a:r>
              <a:rPr lang="en-US" sz="1400" dirty="0">
                <a:effectLst/>
                <a:latin typeface="AdvP97CA17"/>
              </a:rPr>
              <a:t>background-adjusted emphasizes the uncommon amino acid residues </a:t>
            </a:r>
          </a:p>
          <a:p>
            <a:pPr lvl="1"/>
            <a:r>
              <a:rPr lang="en-US" sz="1400" dirty="0">
                <a:effectLst/>
                <a:latin typeface="AdvP97CA17"/>
              </a:rPr>
              <a:t>all TCR CDR3 amino acid sequences – raw logo</a:t>
            </a:r>
          </a:p>
          <a:p>
            <a:r>
              <a:rPr lang="en-US" sz="1400" dirty="0">
                <a:effectLst/>
                <a:latin typeface="AdvP97CA17"/>
              </a:rPr>
              <a:t>tcrdist3 permits the user flexibility to provide any set of background CDRs to the </a:t>
            </a:r>
            <a:r>
              <a:rPr lang="en-US" sz="1400" dirty="0">
                <a:effectLst/>
                <a:latin typeface="AdvCourier"/>
              </a:rPr>
              <a:t>refs </a:t>
            </a:r>
            <a:r>
              <a:rPr lang="en-US" sz="1400" dirty="0">
                <a:effectLst/>
                <a:latin typeface="AdvP97CA17"/>
              </a:rPr>
              <a:t>argument that might be most appropriate. For instance, a tissue- specific, HLA-matched, or strain-specific background could be used </a:t>
            </a:r>
            <a:endParaRPr lang="en-US" sz="1400" dirty="0"/>
          </a:p>
          <a:p>
            <a:r>
              <a:rPr lang="en-US" sz="1400" dirty="0">
                <a:effectLst/>
                <a:latin typeface="AdvP81C610"/>
              </a:rPr>
              <a:t>Positionally Aligned Motif Logos: </a:t>
            </a:r>
            <a:r>
              <a:rPr lang="en-US" sz="1400" dirty="0">
                <a:effectLst/>
                <a:latin typeface="AdvP97CA17"/>
              </a:rPr>
              <a:t>construct a background by selecting only those CDR3s of the same length ranges as the foreground receptor pool being evaluated </a:t>
            </a:r>
            <a:endParaRPr lang="en-US" sz="1400" dirty="0"/>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9B46901-43EB-7EB9-9F3E-5319B5E7064C}"/>
              </a:ext>
            </a:extLst>
          </p:cNvPr>
          <p:cNvSpPr>
            <a:spLocks noGrp="1"/>
          </p:cNvSpPr>
          <p:nvPr>
            <p:ph type="sldNum" sz="quarter" idx="4"/>
          </p:nvPr>
        </p:nvSpPr>
        <p:spPr/>
        <p:txBody>
          <a:bodyPr/>
          <a:lstStyle/>
          <a:p>
            <a:fld id="{CEAE5476-76DA-CB44-8F3A-F7D701060610}" type="slidenum">
              <a:rPr lang="en-US" smtClean="0"/>
              <a:pPr/>
              <a:t>18</a:t>
            </a:fld>
            <a:endParaRPr lang="en-US" dirty="0"/>
          </a:p>
        </p:txBody>
      </p:sp>
      <p:pic>
        <p:nvPicPr>
          <p:cNvPr id="5" name="Picture 4">
            <a:extLst>
              <a:ext uri="{FF2B5EF4-FFF2-40B4-BE49-F238E27FC236}">
                <a16:creationId xmlns:a16="http://schemas.microsoft.com/office/drawing/2014/main" id="{12D00359-437F-C3EF-A2E8-636FE3D42C48}"/>
              </a:ext>
            </a:extLst>
          </p:cNvPr>
          <p:cNvPicPr>
            <a:picLocks noChangeAspect="1"/>
          </p:cNvPicPr>
          <p:nvPr/>
        </p:nvPicPr>
        <p:blipFill>
          <a:blip r:embed="rId2"/>
          <a:stretch>
            <a:fillRect/>
          </a:stretch>
        </p:blipFill>
        <p:spPr>
          <a:xfrm>
            <a:off x="6391254" y="486748"/>
            <a:ext cx="4860946" cy="2764431"/>
          </a:xfrm>
          <a:prstGeom prst="rect">
            <a:avLst/>
          </a:prstGeom>
        </p:spPr>
      </p:pic>
      <p:pic>
        <p:nvPicPr>
          <p:cNvPr id="6" name="Picture 5">
            <a:extLst>
              <a:ext uri="{FF2B5EF4-FFF2-40B4-BE49-F238E27FC236}">
                <a16:creationId xmlns:a16="http://schemas.microsoft.com/office/drawing/2014/main" id="{DE69EB57-6F35-D917-840E-7FFBD83C47C3}"/>
              </a:ext>
            </a:extLst>
          </p:cNvPr>
          <p:cNvPicPr>
            <a:picLocks noChangeAspect="1"/>
          </p:cNvPicPr>
          <p:nvPr/>
        </p:nvPicPr>
        <p:blipFill>
          <a:blip r:embed="rId3"/>
          <a:stretch>
            <a:fillRect/>
          </a:stretch>
        </p:blipFill>
        <p:spPr>
          <a:xfrm>
            <a:off x="5440955" y="5362534"/>
            <a:ext cx="6553200" cy="901700"/>
          </a:xfrm>
          <a:prstGeom prst="rect">
            <a:avLst/>
          </a:prstGeom>
        </p:spPr>
      </p:pic>
    </p:spTree>
    <p:extLst>
      <p:ext uri="{BB962C8B-B14F-4D97-AF65-F5344CB8AC3E}">
        <p14:creationId xmlns:p14="http://schemas.microsoft.com/office/powerpoint/2010/main" val="1153593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671148-C1C2-732B-C4CD-6332E559886A}"/>
              </a:ext>
            </a:extLst>
          </p:cNvPr>
          <p:cNvSpPr>
            <a:spLocks noGrp="1"/>
          </p:cNvSpPr>
          <p:nvPr>
            <p:ph type="sldNum" sz="quarter" idx="4"/>
          </p:nvPr>
        </p:nvSpPr>
        <p:spPr/>
        <p:txBody>
          <a:bodyPr/>
          <a:lstStyle/>
          <a:p>
            <a:fld id="{CEAE5476-76DA-CB44-8F3A-F7D701060610}" type="slidenum">
              <a:rPr lang="en-US" smtClean="0"/>
              <a:pPr/>
              <a:t>19</a:t>
            </a:fld>
            <a:endParaRPr lang="en-US" dirty="0"/>
          </a:p>
        </p:txBody>
      </p:sp>
      <p:sp>
        <p:nvSpPr>
          <p:cNvPr id="3" name="Title 2">
            <a:extLst>
              <a:ext uri="{FF2B5EF4-FFF2-40B4-BE49-F238E27FC236}">
                <a16:creationId xmlns:a16="http://schemas.microsoft.com/office/drawing/2014/main" id="{B6143DEB-3C11-D20F-FD43-90460F718D11}"/>
              </a:ext>
            </a:extLst>
          </p:cNvPr>
          <p:cNvSpPr>
            <a:spLocks noGrp="1"/>
          </p:cNvSpPr>
          <p:nvPr>
            <p:ph type="ctrTitle"/>
          </p:nvPr>
        </p:nvSpPr>
        <p:spPr/>
        <p:txBody>
          <a:bodyPr/>
          <a:lstStyle/>
          <a:p>
            <a:r>
              <a:rPr lang="en-US" sz="1800" dirty="0">
                <a:effectLst/>
                <a:latin typeface="AdvP81CC17"/>
              </a:rPr>
              <a:t>Example 2: Finding Biochemically Similar TCRs in a Larger Set of </a:t>
            </a:r>
            <a:r>
              <a:rPr lang="en-US" sz="1800" u="sng" dirty="0">
                <a:effectLst/>
                <a:latin typeface="AdvP81CC17"/>
              </a:rPr>
              <a:t>Unannotated</a:t>
            </a:r>
            <a:r>
              <a:rPr lang="en-US" sz="1800" dirty="0">
                <a:effectLst/>
                <a:latin typeface="AdvP81CC17"/>
              </a:rPr>
              <a:t> TCRs </a:t>
            </a:r>
            <a:endParaRPr lang="en-US" dirty="0"/>
          </a:p>
        </p:txBody>
      </p:sp>
    </p:spTree>
    <p:extLst>
      <p:ext uri="{BB962C8B-B14F-4D97-AF65-F5344CB8AC3E}">
        <p14:creationId xmlns:p14="http://schemas.microsoft.com/office/powerpoint/2010/main" val="398319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92D74C-E4CB-3A4C-AE10-4E916007365B}"/>
              </a:ext>
            </a:extLst>
          </p:cNvPr>
          <p:cNvSpPr>
            <a:spLocks noGrp="1"/>
          </p:cNvSpPr>
          <p:nvPr>
            <p:ph type="title"/>
          </p:nvPr>
        </p:nvSpPr>
        <p:spPr/>
        <p:txBody>
          <a:bodyPr/>
          <a:lstStyle/>
          <a:p>
            <a:r>
              <a:rPr lang="en-US" dirty="0">
                <a:effectLst/>
                <a:latin typeface="Helvetica" pitchFamily="2" charset="0"/>
              </a:rPr>
              <a:t>Abstract</a:t>
            </a:r>
          </a:p>
        </p:txBody>
      </p:sp>
      <p:sp>
        <p:nvSpPr>
          <p:cNvPr id="7" name="Content Placeholder 6">
            <a:extLst>
              <a:ext uri="{FF2B5EF4-FFF2-40B4-BE49-F238E27FC236}">
                <a16:creationId xmlns:a16="http://schemas.microsoft.com/office/drawing/2014/main" id="{C2322089-5718-D446-9B48-B24085E28430}"/>
              </a:ext>
            </a:extLst>
          </p:cNvPr>
          <p:cNvSpPr>
            <a:spLocks noGrp="1"/>
          </p:cNvSpPr>
          <p:nvPr>
            <p:ph idx="1"/>
          </p:nvPr>
        </p:nvSpPr>
        <p:spPr/>
        <p:txBody>
          <a:bodyPr/>
          <a:lstStyle/>
          <a:p>
            <a:r>
              <a:rPr lang="en-US" dirty="0">
                <a:effectLst/>
                <a:latin typeface="Times" pitchFamily="2" charset="0"/>
              </a:rPr>
              <a:t>TCRs targeting the same epitope frequently share motifs consisting of critical contact residues</a:t>
            </a:r>
          </a:p>
          <a:p>
            <a:r>
              <a:rPr lang="en-US" dirty="0">
                <a:effectLst/>
                <a:latin typeface="Times" pitchFamily="2" charset="0"/>
              </a:rPr>
              <a:t>Key features of </a:t>
            </a:r>
            <a:r>
              <a:rPr lang="en-US" dirty="0">
                <a:effectLst/>
                <a:latin typeface="Helvetica" pitchFamily="2" charset="0"/>
              </a:rPr>
              <a:t>tcrdist3</a:t>
            </a:r>
            <a:r>
              <a:rPr lang="en-US" dirty="0">
                <a:latin typeface="Times" pitchFamily="2" charset="0"/>
              </a:rPr>
              <a:t> using examples</a:t>
            </a:r>
          </a:p>
          <a:p>
            <a:r>
              <a:rPr lang="en-US" dirty="0">
                <a:effectLst/>
                <a:latin typeface="Times" pitchFamily="2" charset="0"/>
              </a:rPr>
              <a:t>Example 1: integrate seq similarity networks, gene-usage plots, background-adj-cdr3 logos to </a:t>
            </a:r>
            <a:r>
              <a:rPr lang="en-US" u="sng" dirty="0">
                <a:effectLst/>
                <a:latin typeface="Times" pitchFamily="2" charset="0"/>
              </a:rPr>
              <a:t>identify TCR seq features conferring antigen specificity </a:t>
            </a:r>
            <a:r>
              <a:rPr lang="en-US" dirty="0">
                <a:effectLst/>
                <a:latin typeface="Times" pitchFamily="2" charset="0"/>
              </a:rPr>
              <a:t>among sets of p.MHC-multimer sorted receptors</a:t>
            </a:r>
          </a:p>
          <a:p>
            <a:r>
              <a:rPr lang="en-US" dirty="0">
                <a:effectLst/>
                <a:latin typeface="Times" pitchFamily="2" charset="0"/>
              </a:rPr>
              <a:t>Example 2: TCR join feature to flexibly </a:t>
            </a:r>
            <a:r>
              <a:rPr lang="en-US" u="sng" dirty="0">
                <a:effectLst/>
                <a:latin typeface="Times" pitchFamily="2" charset="0"/>
              </a:rPr>
              <a:t>query receptor sequences of interest </a:t>
            </a:r>
            <a:r>
              <a:rPr lang="en-US" dirty="0">
                <a:effectLst/>
                <a:latin typeface="Times" pitchFamily="2" charset="0"/>
              </a:rPr>
              <a:t>against bulk repertoires or libraries of previously annotated TCRs based on matching of similar sequences</a:t>
            </a:r>
          </a:p>
          <a:p>
            <a:r>
              <a:rPr lang="en-US" dirty="0">
                <a:latin typeface="Times" pitchFamily="2" charset="0"/>
              </a:rPr>
              <a:t>Example 3: </a:t>
            </a:r>
            <a:r>
              <a:rPr lang="en-US" dirty="0">
                <a:effectLst/>
                <a:latin typeface="Times" pitchFamily="2" charset="0"/>
              </a:rPr>
              <a:t>TCR </a:t>
            </a:r>
            <a:r>
              <a:rPr lang="en-US" dirty="0" err="1">
                <a:effectLst/>
                <a:latin typeface="Times" pitchFamily="2" charset="0"/>
              </a:rPr>
              <a:t>dist</a:t>
            </a:r>
            <a:r>
              <a:rPr lang="en-US" dirty="0">
                <a:effectLst/>
                <a:latin typeface="Times" pitchFamily="2" charset="0"/>
              </a:rPr>
              <a:t> metric can be leveraged to </a:t>
            </a:r>
            <a:r>
              <a:rPr lang="en-US" u="sng" dirty="0">
                <a:effectLst/>
                <a:latin typeface="Times" pitchFamily="2" charset="0"/>
              </a:rPr>
              <a:t>identify candidate polyclonal receptors under antigenic selection</a:t>
            </a:r>
            <a:r>
              <a:rPr lang="en-US" dirty="0">
                <a:effectLst/>
                <a:latin typeface="Times" pitchFamily="2" charset="0"/>
              </a:rPr>
              <a:t> in bulk repertoires based on sequence neighbor enrichment testing, a statistical approach like TCRNET and ALICE algorithms, but with added flexibility in how the neighborhood can be defined.</a:t>
            </a:r>
          </a:p>
          <a:p>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p:txBody>
      </p:sp>
      <p:sp>
        <p:nvSpPr>
          <p:cNvPr id="2" name="Footer Placeholder 1">
            <a:extLst>
              <a:ext uri="{FF2B5EF4-FFF2-40B4-BE49-F238E27FC236}">
                <a16:creationId xmlns:a16="http://schemas.microsoft.com/office/drawing/2014/main" id="{C89AFA94-1C1C-6D4D-823E-E96B9A79CB94}"/>
              </a:ext>
            </a:extLst>
          </p:cNvPr>
          <p:cNvSpPr>
            <a:spLocks noGrp="1"/>
          </p:cNvSpPr>
          <p:nvPr>
            <p:ph type="ftr" sz="quarter" idx="3"/>
          </p:nvPr>
        </p:nvSpPr>
        <p:spPr/>
        <p:txBody>
          <a:bodyPr/>
          <a:lstStyle/>
          <a:p>
            <a:r>
              <a:rPr lang="en-US"/>
              <a:t>Repertoire Immune Medicines—PROPRIETARY AND CONFIDENTIAL</a:t>
            </a:r>
            <a:endParaRPr lang="en-US" dirty="0"/>
          </a:p>
        </p:txBody>
      </p:sp>
      <p:sp>
        <p:nvSpPr>
          <p:cNvPr id="3" name="Slide Number Placeholder 2">
            <a:extLst>
              <a:ext uri="{FF2B5EF4-FFF2-40B4-BE49-F238E27FC236}">
                <a16:creationId xmlns:a16="http://schemas.microsoft.com/office/drawing/2014/main" id="{7619BAB7-E25F-A246-BD7A-5F3443B8C998}"/>
              </a:ext>
            </a:extLst>
          </p:cNvPr>
          <p:cNvSpPr>
            <a:spLocks noGrp="1"/>
          </p:cNvSpPr>
          <p:nvPr>
            <p:ph type="sldNum" sz="quarter" idx="4"/>
          </p:nvPr>
        </p:nvSpPr>
        <p:spPr/>
        <p:txBody>
          <a:bodyPr/>
          <a:lstStyle/>
          <a:p>
            <a:fld id="{CEAE5476-76DA-CB44-8F3A-F7D701060610}" type="slidenum">
              <a:rPr lang="en-US" smtClean="0"/>
              <a:pPr/>
              <a:t>2</a:t>
            </a:fld>
            <a:endParaRPr lang="en-US" dirty="0"/>
          </a:p>
        </p:txBody>
      </p:sp>
    </p:spTree>
    <p:extLst>
      <p:ext uri="{BB962C8B-B14F-4D97-AF65-F5344CB8AC3E}">
        <p14:creationId xmlns:p14="http://schemas.microsoft.com/office/powerpoint/2010/main" val="873688920"/>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4CC7-BCFB-99A5-80F1-0E29C60253A7}"/>
              </a:ext>
            </a:extLst>
          </p:cNvPr>
          <p:cNvSpPr>
            <a:spLocks noGrp="1"/>
          </p:cNvSpPr>
          <p:nvPr>
            <p:ph type="title"/>
          </p:nvPr>
        </p:nvSpPr>
        <p:spPr/>
        <p:txBody>
          <a:bodyPr/>
          <a:lstStyle/>
          <a:p>
            <a:r>
              <a:rPr lang="en-US" dirty="0"/>
              <a:t>Use case</a:t>
            </a:r>
          </a:p>
        </p:txBody>
      </p:sp>
      <p:sp>
        <p:nvSpPr>
          <p:cNvPr id="3" name="Content Placeholder 2">
            <a:extLst>
              <a:ext uri="{FF2B5EF4-FFF2-40B4-BE49-F238E27FC236}">
                <a16:creationId xmlns:a16="http://schemas.microsoft.com/office/drawing/2014/main" id="{1E86CD22-B0F1-2E00-2FEA-137F23A6337C}"/>
              </a:ext>
            </a:extLst>
          </p:cNvPr>
          <p:cNvSpPr>
            <a:spLocks noGrp="1"/>
          </p:cNvSpPr>
          <p:nvPr>
            <p:ph idx="1"/>
          </p:nvPr>
        </p:nvSpPr>
        <p:spPr>
          <a:xfrm>
            <a:off x="225323" y="778563"/>
            <a:ext cx="6168625" cy="5316539"/>
          </a:xfrm>
        </p:spPr>
        <p:txBody>
          <a:bodyPr/>
          <a:lstStyle/>
          <a:p>
            <a:r>
              <a:rPr lang="en-US" sz="1400" dirty="0">
                <a:latin typeface="+mn-lt"/>
              </a:rPr>
              <a:t>Q: </a:t>
            </a:r>
            <a:r>
              <a:rPr lang="en-US" sz="1400" dirty="0">
                <a:effectLst/>
                <a:latin typeface="+mn-lt"/>
              </a:rPr>
              <a:t>Whether the TCRs found in cluster 0 (A*02:01:YLQ) are commonly detectable in unenriched repertoires from COVID-19 patients in the context of natural infection </a:t>
            </a:r>
          </a:p>
          <a:p>
            <a:r>
              <a:rPr lang="en-US" sz="1400" dirty="0">
                <a:latin typeface="+mn-lt"/>
              </a:rPr>
              <a:t>A:</a:t>
            </a:r>
          </a:p>
          <a:p>
            <a:pPr lvl="1"/>
            <a:r>
              <a:rPr lang="en-US" sz="1400" dirty="0">
                <a:latin typeface="+mn-lt"/>
              </a:rPr>
              <a:t>Dataset: </a:t>
            </a:r>
            <a:r>
              <a:rPr lang="en-US" sz="1400" dirty="0">
                <a:effectLst/>
                <a:latin typeface="+mn-lt"/>
              </a:rPr>
              <a:t>published single-cell TCR data generated from COVID-19 patient samples by Ren et al </a:t>
            </a:r>
          </a:p>
          <a:p>
            <a:pPr lvl="1"/>
            <a:r>
              <a:rPr lang="en-US" sz="1400" dirty="0">
                <a:effectLst/>
                <a:latin typeface="+mn-lt"/>
              </a:rPr>
              <a:t>Check for </a:t>
            </a:r>
            <a:r>
              <a:rPr lang="en-US" sz="1400" u="sng" dirty="0">
                <a:effectLst/>
                <a:latin typeface="+mn-lt"/>
              </a:rPr>
              <a:t>identical</a:t>
            </a:r>
            <a:r>
              <a:rPr lang="en-US" sz="1400" dirty="0">
                <a:effectLst/>
                <a:latin typeface="+mn-lt"/>
              </a:rPr>
              <a:t> CDR3 alpha and CDR3 beta amino acid sequences in “cluster 0” TCRs annotated as A*02 YLQ-specific using merge function</a:t>
            </a:r>
          </a:p>
          <a:p>
            <a:pPr lvl="2"/>
            <a:endParaRPr lang="en-US" sz="1200" dirty="0">
              <a:latin typeface="+mn-lt"/>
            </a:endParaRPr>
          </a:p>
          <a:p>
            <a:pPr lvl="1"/>
            <a:endParaRPr lang="en-US" sz="1400" dirty="0"/>
          </a:p>
          <a:p>
            <a:pPr lvl="1"/>
            <a:endParaRPr lang="en-US" sz="1600" dirty="0">
              <a:effectLst/>
              <a:latin typeface="AdvP97CA17"/>
            </a:endParaRPr>
          </a:p>
          <a:p>
            <a:pPr lvl="1"/>
            <a:endParaRPr lang="en-US" sz="1600" dirty="0"/>
          </a:p>
          <a:p>
            <a:pPr lvl="1"/>
            <a:endParaRPr lang="en-US" sz="1600" dirty="0">
              <a:effectLst/>
              <a:latin typeface="AdvP97CA17"/>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416B36F-7888-C26B-EB71-549A5B93D61A}"/>
              </a:ext>
            </a:extLst>
          </p:cNvPr>
          <p:cNvSpPr>
            <a:spLocks noGrp="1"/>
          </p:cNvSpPr>
          <p:nvPr>
            <p:ph type="sldNum" sz="quarter" idx="4"/>
          </p:nvPr>
        </p:nvSpPr>
        <p:spPr/>
        <p:txBody>
          <a:bodyPr/>
          <a:lstStyle/>
          <a:p>
            <a:fld id="{CEAE5476-76DA-CB44-8F3A-F7D701060610}" type="slidenum">
              <a:rPr lang="en-US" smtClean="0"/>
              <a:pPr/>
              <a:t>20</a:t>
            </a:fld>
            <a:endParaRPr lang="en-US" dirty="0"/>
          </a:p>
        </p:txBody>
      </p:sp>
      <p:pic>
        <p:nvPicPr>
          <p:cNvPr id="5" name="Picture 4">
            <a:extLst>
              <a:ext uri="{FF2B5EF4-FFF2-40B4-BE49-F238E27FC236}">
                <a16:creationId xmlns:a16="http://schemas.microsoft.com/office/drawing/2014/main" id="{C1FD92F5-7C81-C259-69A5-7EAC73AC3D59}"/>
              </a:ext>
            </a:extLst>
          </p:cNvPr>
          <p:cNvPicPr>
            <a:picLocks noChangeAspect="1"/>
          </p:cNvPicPr>
          <p:nvPr/>
        </p:nvPicPr>
        <p:blipFill>
          <a:blip r:embed="rId2"/>
          <a:stretch>
            <a:fillRect/>
          </a:stretch>
        </p:blipFill>
        <p:spPr>
          <a:xfrm>
            <a:off x="6788161" y="377956"/>
            <a:ext cx="4804940" cy="4079488"/>
          </a:xfrm>
          <a:prstGeom prst="rect">
            <a:avLst/>
          </a:prstGeom>
        </p:spPr>
      </p:pic>
      <p:pic>
        <p:nvPicPr>
          <p:cNvPr id="6" name="Picture 5">
            <a:extLst>
              <a:ext uri="{FF2B5EF4-FFF2-40B4-BE49-F238E27FC236}">
                <a16:creationId xmlns:a16="http://schemas.microsoft.com/office/drawing/2014/main" id="{67EA1A0B-2E34-1495-0506-91DD26281958}"/>
              </a:ext>
            </a:extLst>
          </p:cNvPr>
          <p:cNvPicPr>
            <a:picLocks noChangeAspect="1"/>
          </p:cNvPicPr>
          <p:nvPr/>
        </p:nvPicPr>
        <p:blipFill>
          <a:blip r:embed="rId3"/>
          <a:stretch>
            <a:fillRect/>
          </a:stretch>
        </p:blipFill>
        <p:spPr>
          <a:xfrm>
            <a:off x="5091012" y="4880337"/>
            <a:ext cx="6616700" cy="1079500"/>
          </a:xfrm>
          <a:prstGeom prst="rect">
            <a:avLst/>
          </a:prstGeom>
        </p:spPr>
      </p:pic>
      <p:pic>
        <p:nvPicPr>
          <p:cNvPr id="7" name="Picture 6">
            <a:extLst>
              <a:ext uri="{FF2B5EF4-FFF2-40B4-BE49-F238E27FC236}">
                <a16:creationId xmlns:a16="http://schemas.microsoft.com/office/drawing/2014/main" id="{46D0E6B1-86A0-657B-52A6-A15F9B806BAD}"/>
              </a:ext>
            </a:extLst>
          </p:cNvPr>
          <p:cNvPicPr>
            <a:picLocks noChangeAspect="1"/>
          </p:cNvPicPr>
          <p:nvPr/>
        </p:nvPicPr>
        <p:blipFill>
          <a:blip r:embed="rId4"/>
          <a:stretch>
            <a:fillRect/>
          </a:stretch>
        </p:blipFill>
        <p:spPr>
          <a:xfrm>
            <a:off x="5122762" y="5928142"/>
            <a:ext cx="6553200" cy="927100"/>
          </a:xfrm>
          <a:prstGeom prst="rect">
            <a:avLst/>
          </a:prstGeom>
        </p:spPr>
      </p:pic>
    </p:spTree>
    <p:extLst>
      <p:ext uri="{BB962C8B-B14F-4D97-AF65-F5344CB8AC3E}">
        <p14:creationId xmlns:p14="http://schemas.microsoft.com/office/powerpoint/2010/main" val="399604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3A828-FC95-A044-2E7C-66C7F7277BDF}"/>
              </a:ext>
            </a:extLst>
          </p:cNvPr>
          <p:cNvSpPr>
            <a:spLocks noGrp="1"/>
          </p:cNvSpPr>
          <p:nvPr>
            <p:ph type="title"/>
          </p:nvPr>
        </p:nvSpPr>
        <p:spPr/>
        <p:txBody>
          <a:bodyPr/>
          <a:lstStyle/>
          <a:p>
            <a:r>
              <a:rPr lang="en-US" dirty="0"/>
              <a:t>Use case(</a:t>
            </a:r>
            <a:r>
              <a:rPr lang="en-US" dirty="0" err="1"/>
              <a:t>contd</a:t>
            </a:r>
            <a:r>
              <a:rPr lang="en-US" dirty="0"/>
              <a:t>)</a:t>
            </a:r>
          </a:p>
        </p:txBody>
      </p:sp>
      <p:sp>
        <p:nvSpPr>
          <p:cNvPr id="3" name="Content Placeholder 2">
            <a:extLst>
              <a:ext uri="{FF2B5EF4-FFF2-40B4-BE49-F238E27FC236}">
                <a16:creationId xmlns:a16="http://schemas.microsoft.com/office/drawing/2014/main" id="{799C50EB-75BC-0E16-9F79-5D300A58992A}"/>
              </a:ext>
            </a:extLst>
          </p:cNvPr>
          <p:cNvSpPr>
            <a:spLocks noGrp="1"/>
          </p:cNvSpPr>
          <p:nvPr>
            <p:ph idx="1"/>
          </p:nvPr>
        </p:nvSpPr>
        <p:spPr>
          <a:xfrm>
            <a:off x="381000" y="859630"/>
            <a:ext cx="5290596" cy="5316539"/>
          </a:xfrm>
        </p:spPr>
        <p:txBody>
          <a:bodyPr>
            <a:normAutofit/>
          </a:bodyPr>
          <a:lstStyle/>
          <a:p>
            <a:pPr lvl="1"/>
            <a:r>
              <a:rPr lang="en-US" sz="1400" dirty="0">
                <a:effectLst/>
                <a:latin typeface="+mn-lt"/>
              </a:rPr>
              <a:t>Check for </a:t>
            </a:r>
            <a:r>
              <a:rPr lang="en-US" sz="1400" u="sng" dirty="0">
                <a:effectLst/>
                <a:latin typeface="+mn-lt"/>
              </a:rPr>
              <a:t>similar, nonidentical </a:t>
            </a:r>
            <a:r>
              <a:rPr lang="en-US" sz="1400" dirty="0">
                <a:effectLst/>
                <a:latin typeface="+mn-lt"/>
              </a:rPr>
              <a:t>TCRs : Use “rectangular” instead of “square” pairwise (all vs. all) distances i.e. compute distances between TCRs in one, often small, “search” set against a second, often much larger, “bulk” set of TCRs. </a:t>
            </a:r>
          </a:p>
          <a:p>
            <a:pPr lvl="1"/>
            <a:r>
              <a:rPr lang="en-US" sz="1400" dirty="0" err="1">
                <a:effectLst/>
                <a:latin typeface="AdvCourier"/>
              </a:rPr>
              <a:t>scipy</a:t>
            </a:r>
            <a:r>
              <a:rPr lang="en-US" sz="1400" dirty="0">
                <a:effectLst/>
                <a:latin typeface="AdvCourier"/>
              </a:rPr>
              <a:t> </a:t>
            </a:r>
            <a:r>
              <a:rPr lang="en-US" sz="1400" dirty="0" err="1">
                <a:effectLst/>
                <a:latin typeface="AdvCourier"/>
              </a:rPr>
              <a:t>sparse.csrmat</a:t>
            </a:r>
            <a:r>
              <a:rPr lang="en-US" sz="1400" dirty="0">
                <a:effectLst/>
                <a:latin typeface="AdvCourier"/>
              </a:rPr>
              <a:t> for applying user threshold</a:t>
            </a:r>
          </a:p>
          <a:p>
            <a:pPr lvl="1"/>
            <a:r>
              <a:rPr lang="en-US" sz="1400" dirty="0">
                <a:latin typeface="AdvCourier"/>
              </a:rPr>
              <a:t>Returns</a:t>
            </a:r>
          </a:p>
          <a:p>
            <a:pPr lvl="2"/>
            <a:r>
              <a:rPr lang="en-US" sz="1400" dirty="0" err="1">
                <a:effectLst/>
                <a:latin typeface="AdvP8DFB4"/>
              </a:rPr>
              <a:t>tr_search.rw_beta</a:t>
            </a:r>
            <a:endParaRPr lang="en-US" sz="1400" dirty="0">
              <a:effectLst/>
              <a:latin typeface="AdvP8DFB4"/>
            </a:endParaRPr>
          </a:p>
          <a:p>
            <a:pPr lvl="2"/>
            <a:r>
              <a:rPr lang="en-US" sz="1400" dirty="0" err="1">
                <a:effectLst/>
                <a:latin typeface="AdvP8DFB4"/>
              </a:rPr>
              <a:t>tr_search.rw_alpha</a:t>
            </a:r>
            <a:endParaRPr lang="en-US" sz="1400" dirty="0">
              <a:latin typeface="AdvP8DFB4"/>
            </a:endParaRPr>
          </a:p>
          <a:p>
            <a:pPr lvl="1"/>
            <a:r>
              <a:rPr lang="en-US" sz="1400" dirty="0">
                <a:effectLst/>
                <a:latin typeface="AdvP8DFB4"/>
              </a:rPr>
              <a:t>Check if dim are as expected</a:t>
            </a:r>
          </a:p>
          <a:p>
            <a:pPr lvl="1"/>
            <a:r>
              <a:rPr lang="en-US" sz="1400" dirty="0">
                <a:effectLst/>
                <a:latin typeface="AdvP97CA17"/>
              </a:rPr>
              <a:t>if we wish to get combined alpha-beta </a:t>
            </a:r>
            <a:r>
              <a:rPr lang="en-US" sz="1400" dirty="0" err="1">
                <a:effectLst/>
                <a:latin typeface="AdvP97CA17"/>
              </a:rPr>
              <a:t>TCRdist</a:t>
            </a:r>
            <a:r>
              <a:rPr lang="en-US" sz="1400" dirty="0">
                <a:effectLst/>
                <a:latin typeface="AdvP97CA17"/>
              </a:rPr>
              <a:t> from sparse </a:t>
            </a:r>
            <a:r>
              <a:rPr lang="en-US" sz="1400" dirty="0" err="1">
                <a:effectLst/>
                <a:latin typeface="AdvP97CA17"/>
              </a:rPr>
              <a:t>csr</a:t>
            </a:r>
            <a:r>
              <a:rPr lang="en-US" sz="1400" dirty="0">
                <a:effectLst/>
                <a:latin typeface="AdvP97CA17"/>
              </a:rPr>
              <a:t> matrices, the number of entries stored in each should be identical, if they’re not:</a:t>
            </a:r>
          </a:p>
          <a:p>
            <a:pPr lvl="1"/>
            <a:r>
              <a:rPr lang="en-US" sz="1400" dirty="0">
                <a:effectLst/>
                <a:latin typeface="+mn-lt"/>
              </a:rPr>
              <a:t>we need to use the function </a:t>
            </a:r>
            <a:r>
              <a:rPr lang="en-US" sz="1400" dirty="0" err="1">
                <a:effectLst/>
                <a:latin typeface="+mn-lt"/>
              </a:rPr>
              <a:t>tcrdist.sparse</a:t>
            </a:r>
            <a:r>
              <a:rPr lang="en-US" sz="1400" dirty="0">
                <a:effectLst/>
                <a:latin typeface="+mn-lt"/>
              </a:rPr>
              <a:t>. </a:t>
            </a:r>
            <a:r>
              <a:rPr lang="en-US" sz="1400" dirty="0" err="1">
                <a:effectLst/>
                <a:latin typeface="+mn-lt"/>
              </a:rPr>
              <a:t>add_sparse_pwd</a:t>
            </a:r>
            <a:r>
              <a:rPr lang="en-US" sz="1400" dirty="0">
                <a:effectLst/>
                <a:latin typeface="+mn-lt"/>
              </a:rPr>
              <a:t> so that only those {</a:t>
            </a:r>
            <a:r>
              <a:rPr lang="en-US" sz="1400" dirty="0" err="1">
                <a:effectLst/>
                <a:latin typeface="+mn-lt"/>
              </a:rPr>
              <a:t>i</a:t>
            </a:r>
            <a:r>
              <a:rPr lang="en-US" sz="1400" dirty="0">
                <a:effectLst/>
                <a:latin typeface="+mn-lt"/>
              </a:rPr>
              <a:t>, j} coordinates with entries in both sparse matrices will be present in the resulting matrix.</a:t>
            </a:r>
            <a:endParaRPr lang="en-US" sz="1400" dirty="0"/>
          </a:p>
          <a:p>
            <a:endParaRPr lang="en-US" sz="1400" dirty="0"/>
          </a:p>
        </p:txBody>
      </p:sp>
      <p:sp>
        <p:nvSpPr>
          <p:cNvPr id="4" name="Slide Number Placeholder 3">
            <a:extLst>
              <a:ext uri="{FF2B5EF4-FFF2-40B4-BE49-F238E27FC236}">
                <a16:creationId xmlns:a16="http://schemas.microsoft.com/office/drawing/2014/main" id="{D77BCD75-5E42-6A09-BD44-DF5C95EF7218}"/>
              </a:ext>
            </a:extLst>
          </p:cNvPr>
          <p:cNvSpPr>
            <a:spLocks noGrp="1"/>
          </p:cNvSpPr>
          <p:nvPr>
            <p:ph type="sldNum" sz="quarter" idx="4"/>
          </p:nvPr>
        </p:nvSpPr>
        <p:spPr/>
        <p:txBody>
          <a:bodyPr/>
          <a:lstStyle/>
          <a:p>
            <a:fld id="{CEAE5476-76DA-CB44-8F3A-F7D701060610}" type="slidenum">
              <a:rPr lang="en-US" smtClean="0"/>
              <a:pPr/>
              <a:t>21</a:t>
            </a:fld>
            <a:endParaRPr lang="en-US" dirty="0"/>
          </a:p>
        </p:txBody>
      </p:sp>
      <p:pic>
        <p:nvPicPr>
          <p:cNvPr id="5" name="Picture 4">
            <a:extLst>
              <a:ext uri="{FF2B5EF4-FFF2-40B4-BE49-F238E27FC236}">
                <a16:creationId xmlns:a16="http://schemas.microsoft.com/office/drawing/2014/main" id="{836B5980-6D41-5AE9-08D7-9213147630E6}"/>
              </a:ext>
            </a:extLst>
          </p:cNvPr>
          <p:cNvPicPr>
            <a:picLocks noChangeAspect="1"/>
          </p:cNvPicPr>
          <p:nvPr/>
        </p:nvPicPr>
        <p:blipFill>
          <a:blip r:embed="rId2"/>
          <a:stretch>
            <a:fillRect/>
          </a:stretch>
        </p:blipFill>
        <p:spPr>
          <a:xfrm>
            <a:off x="5676900" y="0"/>
            <a:ext cx="6515100" cy="3517900"/>
          </a:xfrm>
          <a:prstGeom prst="rect">
            <a:avLst/>
          </a:prstGeom>
        </p:spPr>
      </p:pic>
      <p:pic>
        <p:nvPicPr>
          <p:cNvPr id="9" name="Picture 8">
            <a:extLst>
              <a:ext uri="{FF2B5EF4-FFF2-40B4-BE49-F238E27FC236}">
                <a16:creationId xmlns:a16="http://schemas.microsoft.com/office/drawing/2014/main" id="{85ADFAC2-8099-624E-9853-1358E9CF66F2}"/>
              </a:ext>
            </a:extLst>
          </p:cNvPr>
          <p:cNvPicPr>
            <a:picLocks noChangeAspect="1"/>
          </p:cNvPicPr>
          <p:nvPr/>
        </p:nvPicPr>
        <p:blipFill>
          <a:blip r:embed="rId3"/>
          <a:stretch>
            <a:fillRect/>
          </a:stretch>
        </p:blipFill>
        <p:spPr>
          <a:xfrm>
            <a:off x="5671596" y="4113556"/>
            <a:ext cx="4584700" cy="609600"/>
          </a:xfrm>
          <a:prstGeom prst="rect">
            <a:avLst/>
          </a:prstGeom>
        </p:spPr>
      </p:pic>
      <p:pic>
        <p:nvPicPr>
          <p:cNvPr id="10" name="Picture 9">
            <a:extLst>
              <a:ext uri="{FF2B5EF4-FFF2-40B4-BE49-F238E27FC236}">
                <a16:creationId xmlns:a16="http://schemas.microsoft.com/office/drawing/2014/main" id="{A2417B04-BAB3-3F47-6C8B-885559EB8C40}"/>
              </a:ext>
            </a:extLst>
          </p:cNvPr>
          <p:cNvPicPr>
            <a:picLocks noChangeAspect="1"/>
          </p:cNvPicPr>
          <p:nvPr/>
        </p:nvPicPr>
        <p:blipFill>
          <a:blip r:embed="rId4"/>
          <a:stretch>
            <a:fillRect/>
          </a:stretch>
        </p:blipFill>
        <p:spPr>
          <a:xfrm>
            <a:off x="5671596" y="4706754"/>
            <a:ext cx="4089400" cy="431800"/>
          </a:xfrm>
          <a:prstGeom prst="rect">
            <a:avLst/>
          </a:prstGeom>
        </p:spPr>
      </p:pic>
      <p:pic>
        <p:nvPicPr>
          <p:cNvPr id="11" name="Picture 10">
            <a:extLst>
              <a:ext uri="{FF2B5EF4-FFF2-40B4-BE49-F238E27FC236}">
                <a16:creationId xmlns:a16="http://schemas.microsoft.com/office/drawing/2014/main" id="{C8B517FE-FE4A-E019-D967-7A7AE462B47C}"/>
              </a:ext>
            </a:extLst>
          </p:cNvPr>
          <p:cNvPicPr>
            <a:picLocks noChangeAspect="1"/>
          </p:cNvPicPr>
          <p:nvPr/>
        </p:nvPicPr>
        <p:blipFill>
          <a:blip r:embed="rId5"/>
          <a:stretch>
            <a:fillRect/>
          </a:stretch>
        </p:blipFill>
        <p:spPr>
          <a:xfrm>
            <a:off x="5671596" y="5138554"/>
            <a:ext cx="5410200" cy="596900"/>
          </a:xfrm>
          <a:prstGeom prst="rect">
            <a:avLst/>
          </a:prstGeom>
        </p:spPr>
      </p:pic>
    </p:spTree>
    <p:extLst>
      <p:ext uri="{BB962C8B-B14F-4D97-AF65-F5344CB8AC3E}">
        <p14:creationId xmlns:p14="http://schemas.microsoft.com/office/powerpoint/2010/main" val="225697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47F5-BCBC-F188-E936-82C29F28504A}"/>
              </a:ext>
            </a:extLst>
          </p:cNvPr>
          <p:cNvSpPr>
            <a:spLocks noGrp="1"/>
          </p:cNvSpPr>
          <p:nvPr>
            <p:ph type="title"/>
          </p:nvPr>
        </p:nvSpPr>
        <p:spPr/>
        <p:txBody>
          <a:bodyPr/>
          <a:lstStyle/>
          <a:p>
            <a:r>
              <a:rPr lang="en-US" dirty="0"/>
              <a:t>Use case(</a:t>
            </a:r>
            <a:r>
              <a:rPr lang="en-US" dirty="0" err="1"/>
              <a:t>cont.d</a:t>
            </a:r>
            <a:r>
              <a:rPr lang="en-US" dirty="0"/>
              <a:t>)</a:t>
            </a:r>
          </a:p>
        </p:txBody>
      </p:sp>
      <p:pic>
        <p:nvPicPr>
          <p:cNvPr id="5" name="Content Placeholder 4">
            <a:extLst>
              <a:ext uri="{FF2B5EF4-FFF2-40B4-BE49-F238E27FC236}">
                <a16:creationId xmlns:a16="http://schemas.microsoft.com/office/drawing/2014/main" id="{FAFCAA02-D394-A179-FDDD-5D0E53C38613}"/>
              </a:ext>
            </a:extLst>
          </p:cNvPr>
          <p:cNvPicPr>
            <a:picLocks noGrp="1" noChangeAspect="1"/>
          </p:cNvPicPr>
          <p:nvPr>
            <p:ph idx="1"/>
          </p:nvPr>
        </p:nvPicPr>
        <p:blipFill>
          <a:blip r:embed="rId2"/>
          <a:stretch>
            <a:fillRect/>
          </a:stretch>
        </p:blipFill>
        <p:spPr>
          <a:xfrm>
            <a:off x="5955266" y="-14214"/>
            <a:ext cx="5846763" cy="1696352"/>
          </a:xfrm>
          <a:prstGeom prst="rect">
            <a:avLst/>
          </a:prstGeom>
        </p:spPr>
      </p:pic>
      <p:sp>
        <p:nvSpPr>
          <p:cNvPr id="4" name="Slide Number Placeholder 3">
            <a:extLst>
              <a:ext uri="{FF2B5EF4-FFF2-40B4-BE49-F238E27FC236}">
                <a16:creationId xmlns:a16="http://schemas.microsoft.com/office/drawing/2014/main" id="{9176BB46-A755-44C6-5827-977536D75C52}"/>
              </a:ext>
            </a:extLst>
          </p:cNvPr>
          <p:cNvSpPr>
            <a:spLocks noGrp="1"/>
          </p:cNvSpPr>
          <p:nvPr>
            <p:ph type="sldNum" sz="quarter" idx="4"/>
          </p:nvPr>
        </p:nvSpPr>
        <p:spPr/>
        <p:txBody>
          <a:bodyPr/>
          <a:lstStyle/>
          <a:p>
            <a:fld id="{CEAE5476-76DA-CB44-8F3A-F7D701060610}" type="slidenum">
              <a:rPr lang="en-US" smtClean="0"/>
              <a:pPr/>
              <a:t>22</a:t>
            </a:fld>
            <a:endParaRPr lang="en-US" dirty="0"/>
          </a:p>
        </p:txBody>
      </p:sp>
      <p:sp>
        <p:nvSpPr>
          <p:cNvPr id="6" name="TextBox 5">
            <a:extLst>
              <a:ext uri="{FF2B5EF4-FFF2-40B4-BE49-F238E27FC236}">
                <a16:creationId xmlns:a16="http://schemas.microsoft.com/office/drawing/2014/main" id="{2E546F16-9982-CAC6-3B45-D7BFBABC1063}"/>
              </a:ext>
            </a:extLst>
          </p:cNvPr>
          <p:cNvSpPr txBox="1"/>
          <p:nvPr/>
        </p:nvSpPr>
        <p:spPr>
          <a:xfrm>
            <a:off x="381000" y="929170"/>
            <a:ext cx="5261404" cy="5293757"/>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effectLst/>
                <a:latin typeface="AdvCourier"/>
              </a:rPr>
              <a:t>tcrdist.join.join_by_dist</a:t>
            </a:r>
            <a:r>
              <a:rPr lang="en-US" sz="1600" dirty="0">
                <a:effectLst/>
                <a:latin typeface="AdvCourier"/>
              </a:rPr>
              <a:t> </a:t>
            </a:r>
            <a:r>
              <a:rPr lang="en-US" sz="1600" dirty="0">
                <a:effectLst/>
                <a:latin typeface="AdvP97CA17"/>
              </a:rPr>
              <a:t>performs a database-style join; </a:t>
            </a:r>
            <a:endParaRPr lang="en-US" sz="1600" dirty="0"/>
          </a:p>
          <a:p>
            <a:pPr marL="285750" indent="-285750">
              <a:buFont typeface="Arial" panose="020B0604020202020204" pitchFamily="34" charset="0"/>
              <a:buChar char="•"/>
            </a:pPr>
            <a:endParaRPr lang="en-US" sz="1600" dirty="0">
              <a:effectLst/>
              <a:latin typeface="AdvP97CA17"/>
            </a:endParaRPr>
          </a:p>
          <a:p>
            <a:pPr marL="285750" indent="-285750">
              <a:buFont typeface="Arial" panose="020B0604020202020204" pitchFamily="34" charset="0"/>
              <a:buChar char="•"/>
            </a:pPr>
            <a:r>
              <a:rPr lang="en-US" sz="1600" dirty="0">
                <a:effectLst/>
                <a:latin typeface="AdvP97CA17"/>
              </a:rPr>
              <a:t>it joins rows with TCRs that share a pairwise distance less than the threshold specified by the </a:t>
            </a:r>
            <a:r>
              <a:rPr lang="en-US" sz="1600" dirty="0">
                <a:effectLst/>
                <a:latin typeface="AdvCourier"/>
              </a:rPr>
              <a:t>radius </a:t>
            </a:r>
            <a:r>
              <a:rPr lang="en-US" sz="1600" dirty="0">
                <a:effectLst/>
                <a:latin typeface="AdvP97CA17"/>
              </a:rPr>
              <a:t>argument. </a:t>
            </a:r>
          </a:p>
          <a:p>
            <a:pPr marL="285750" indent="-285750">
              <a:buFont typeface="Arial" panose="020B0604020202020204" pitchFamily="34" charset="0"/>
              <a:buChar char="•"/>
            </a:pPr>
            <a:endParaRPr lang="en-US" sz="1600" dirty="0">
              <a:latin typeface="AdvP97CA17"/>
            </a:endParaRPr>
          </a:p>
          <a:p>
            <a:pPr marL="285750" indent="-285750">
              <a:buFont typeface="Arial" panose="020B0604020202020204" pitchFamily="34" charset="0"/>
              <a:buChar char="•"/>
            </a:pPr>
            <a:r>
              <a:rPr lang="en-US" sz="1600" dirty="0">
                <a:effectLst/>
                <a:latin typeface="AdvP97CA17"/>
              </a:rPr>
              <a:t>For each TCR in the “left” </a:t>
            </a:r>
            <a:r>
              <a:rPr lang="en-US" sz="1600" dirty="0" err="1">
                <a:effectLst/>
                <a:latin typeface="AdvP97CA17"/>
              </a:rPr>
              <a:t>DataFrame</a:t>
            </a:r>
            <a:r>
              <a:rPr lang="en-US" sz="1600" dirty="0">
                <a:effectLst/>
                <a:latin typeface="AdvP97CA17"/>
              </a:rPr>
              <a:t>, the function returns up to </a:t>
            </a:r>
            <a:r>
              <a:rPr lang="en-US" sz="1600" dirty="0" err="1">
                <a:effectLst/>
                <a:latin typeface="AdvCourier"/>
              </a:rPr>
              <a:t>max_n</a:t>
            </a:r>
            <a:r>
              <a:rPr lang="en-US" sz="1600" dirty="0">
                <a:effectLst/>
                <a:latin typeface="AdvCourier"/>
              </a:rPr>
              <a:t> </a:t>
            </a:r>
            <a:r>
              <a:rPr lang="en-US" sz="1600" dirty="0">
                <a:effectLst/>
                <a:latin typeface="AdvP97CA17"/>
              </a:rPr>
              <a:t>nearest neighbors in the right </a:t>
            </a:r>
            <a:r>
              <a:rPr lang="en-US" sz="1600" dirty="0" err="1">
                <a:effectLst/>
                <a:latin typeface="AdvP97CA17"/>
              </a:rPr>
              <a:t>DataFrame</a:t>
            </a:r>
            <a:r>
              <a:rPr lang="en-US" sz="1600" dirty="0">
                <a:effectLst/>
                <a:latin typeface="AdvP97CA17"/>
              </a:rPr>
              <a:t>.</a:t>
            </a:r>
          </a:p>
          <a:p>
            <a:pPr marL="285750" indent="-285750">
              <a:buFont typeface="Arial" panose="020B0604020202020204" pitchFamily="34" charset="0"/>
              <a:buChar char="•"/>
            </a:pPr>
            <a:endParaRPr lang="en-US" sz="1800" dirty="0">
              <a:effectLst/>
              <a:latin typeface="AdvP97CA17"/>
            </a:endParaRPr>
          </a:p>
          <a:p>
            <a:pPr marL="285750" indent="-285750">
              <a:buFont typeface="Arial" panose="020B0604020202020204" pitchFamily="34" charset="0"/>
              <a:buChar char="•"/>
            </a:pPr>
            <a:r>
              <a:rPr lang="en-US" sz="1600" dirty="0">
                <a:effectLst/>
                <a:latin typeface="AdvP97CA17"/>
              </a:rPr>
              <a:t>View the closest nonidentical matches, there are 49 clones (in 33 of 136 unique subjects) within 100 </a:t>
            </a:r>
            <a:r>
              <a:rPr lang="en-US" sz="1600" dirty="0" err="1">
                <a:effectLst/>
                <a:latin typeface="AdvP97CA17"/>
              </a:rPr>
              <a:t>TCRdistance</a:t>
            </a:r>
            <a:r>
              <a:rPr lang="en-US" sz="1600" dirty="0">
                <a:effectLst/>
                <a:latin typeface="AdvP97CA17"/>
              </a:rPr>
              <a:t> units from a TCR in cluster 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effectLst/>
                <a:latin typeface="AdvP97CA17"/>
              </a:rPr>
              <a:t>Grouping by subject, we see approximately 33 subjects have a TCR within 100 TCR distance units from one of the annotated A*02 YLQ TCRs cluster 0 sequences.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effectLst/>
                <a:latin typeface="AdvP97CA17"/>
              </a:rPr>
              <a:t>Grouping by subject, V genes, J genes, and CDR3s, we see approximately 50 subject-unique TCRs were within 100 </a:t>
            </a:r>
            <a:r>
              <a:rPr lang="en-US" sz="1600" dirty="0" err="1">
                <a:effectLst/>
                <a:latin typeface="AdvP97CA17"/>
              </a:rPr>
              <a:t>TCRdis</a:t>
            </a:r>
            <a:r>
              <a:rPr lang="en-US" sz="1600" dirty="0">
                <a:effectLst/>
                <a:latin typeface="AdvP97CA17"/>
              </a:rPr>
              <a:t>- </a:t>
            </a:r>
            <a:r>
              <a:rPr lang="en-US" sz="1600" dirty="0" err="1">
                <a:effectLst/>
                <a:latin typeface="AdvP97CA17"/>
              </a:rPr>
              <a:t>tance</a:t>
            </a:r>
            <a:r>
              <a:rPr lang="en-US" sz="1600" dirty="0">
                <a:effectLst/>
                <a:latin typeface="AdvP97CA17"/>
              </a:rPr>
              <a:t> units from one of the annotated A*02 YLQ TCRs cluster 0 sequences.  </a:t>
            </a:r>
            <a:endParaRPr lang="en-US" sz="1600" dirty="0"/>
          </a:p>
        </p:txBody>
      </p:sp>
      <p:pic>
        <p:nvPicPr>
          <p:cNvPr id="7" name="Picture 6">
            <a:extLst>
              <a:ext uri="{FF2B5EF4-FFF2-40B4-BE49-F238E27FC236}">
                <a16:creationId xmlns:a16="http://schemas.microsoft.com/office/drawing/2014/main" id="{70F03D91-4825-7239-FCF9-08FEC8969478}"/>
              </a:ext>
            </a:extLst>
          </p:cNvPr>
          <p:cNvPicPr>
            <a:picLocks noChangeAspect="1"/>
          </p:cNvPicPr>
          <p:nvPr/>
        </p:nvPicPr>
        <p:blipFill>
          <a:blip r:embed="rId3"/>
          <a:stretch>
            <a:fillRect/>
          </a:stretch>
        </p:blipFill>
        <p:spPr>
          <a:xfrm>
            <a:off x="5938649" y="1854200"/>
            <a:ext cx="5950694" cy="1574800"/>
          </a:xfrm>
          <a:prstGeom prst="rect">
            <a:avLst/>
          </a:prstGeom>
        </p:spPr>
      </p:pic>
      <p:pic>
        <p:nvPicPr>
          <p:cNvPr id="9" name="Picture 8">
            <a:extLst>
              <a:ext uri="{FF2B5EF4-FFF2-40B4-BE49-F238E27FC236}">
                <a16:creationId xmlns:a16="http://schemas.microsoft.com/office/drawing/2014/main" id="{679F4928-D6E5-4EC0-EE7B-28402D7D3312}"/>
              </a:ext>
            </a:extLst>
          </p:cNvPr>
          <p:cNvPicPr>
            <a:picLocks noChangeAspect="1"/>
          </p:cNvPicPr>
          <p:nvPr/>
        </p:nvPicPr>
        <p:blipFill>
          <a:blip r:embed="rId4"/>
          <a:stretch>
            <a:fillRect/>
          </a:stretch>
        </p:blipFill>
        <p:spPr>
          <a:xfrm>
            <a:off x="5938647" y="3601062"/>
            <a:ext cx="5950695" cy="1739900"/>
          </a:xfrm>
          <a:prstGeom prst="rect">
            <a:avLst/>
          </a:prstGeom>
        </p:spPr>
      </p:pic>
      <p:pic>
        <p:nvPicPr>
          <p:cNvPr id="10" name="Picture 9">
            <a:extLst>
              <a:ext uri="{FF2B5EF4-FFF2-40B4-BE49-F238E27FC236}">
                <a16:creationId xmlns:a16="http://schemas.microsoft.com/office/drawing/2014/main" id="{E93818A3-F220-5D74-1565-C9A3C8B5DBCA}"/>
              </a:ext>
            </a:extLst>
          </p:cNvPr>
          <p:cNvPicPr>
            <a:picLocks noChangeAspect="1"/>
          </p:cNvPicPr>
          <p:nvPr/>
        </p:nvPicPr>
        <p:blipFill>
          <a:blip r:embed="rId5"/>
          <a:stretch>
            <a:fillRect/>
          </a:stretch>
        </p:blipFill>
        <p:spPr>
          <a:xfrm>
            <a:off x="5880942" y="5270520"/>
            <a:ext cx="5950695" cy="1587480"/>
          </a:xfrm>
          <a:prstGeom prst="rect">
            <a:avLst/>
          </a:prstGeom>
        </p:spPr>
      </p:pic>
    </p:spTree>
    <p:extLst>
      <p:ext uri="{BB962C8B-B14F-4D97-AF65-F5344CB8AC3E}">
        <p14:creationId xmlns:p14="http://schemas.microsoft.com/office/powerpoint/2010/main" val="3754211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C2E90-6CB5-830C-29B3-B399275412F2}"/>
              </a:ext>
            </a:extLst>
          </p:cNvPr>
          <p:cNvSpPr>
            <a:spLocks noGrp="1"/>
          </p:cNvSpPr>
          <p:nvPr>
            <p:ph type="title"/>
          </p:nvPr>
        </p:nvSpPr>
        <p:spPr/>
        <p:txBody>
          <a:bodyPr/>
          <a:lstStyle/>
          <a:p>
            <a:r>
              <a:rPr lang="en-US" sz="1800" dirty="0">
                <a:effectLst/>
                <a:latin typeface="AdvP81C610"/>
              </a:rPr>
              <a:t>CDR3 Logo Motifs from Neighboring Sequences </a:t>
            </a:r>
            <a:endParaRPr lang="en-US" dirty="0"/>
          </a:p>
        </p:txBody>
      </p:sp>
      <p:sp>
        <p:nvSpPr>
          <p:cNvPr id="3" name="Content Placeholder 2">
            <a:extLst>
              <a:ext uri="{FF2B5EF4-FFF2-40B4-BE49-F238E27FC236}">
                <a16:creationId xmlns:a16="http://schemas.microsoft.com/office/drawing/2014/main" id="{B54CB13A-FFB7-FB31-EEAC-43F9D887DCD1}"/>
              </a:ext>
            </a:extLst>
          </p:cNvPr>
          <p:cNvSpPr>
            <a:spLocks noGrp="1"/>
          </p:cNvSpPr>
          <p:nvPr>
            <p:ph idx="1"/>
          </p:nvPr>
        </p:nvSpPr>
        <p:spPr>
          <a:xfrm>
            <a:off x="381000" y="1139824"/>
            <a:ext cx="5047528" cy="5316539"/>
          </a:xfrm>
        </p:spPr>
        <p:txBody>
          <a:bodyPr/>
          <a:lstStyle/>
          <a:p>
            <a:r>
              <a:rPr lang="en-US" sz="1800" dirty="0">
                <a:effectLst/>
                <a:latin typeface="AdvP97CA17"/>
              </a:rPr>
              <a:t>Compare this logo with the original logo</a:t>
            </a:r>
          </a:p>
          <a:p>
            <a:r>
              <a:rPr lang="en-US" sz="1800" dirty="0">
                <a:effectLst/>
                <a:latin typeface="AdvP97CA17"/>
              </a:rPr>
              <a:t>Note the conservation in the key residues of the alpha chain. </a:t>
            </a:r>
            <a:endParaRPr lang="en-US" dirty="0"/>
          </a:p>
        </p:txBody>
      </p:sp>
      <p:sp>
        <p:nvSpPr>
          <p:cNvPr id="4" name="Slide Number Placeholder 3">
            <a:extLst>
              <a:ext uri="{FF2B5EF4-FFF2-40B4-BE49-F238E27FC236}">
                <a16:creationId xmlns:a16="http://schemas.microsoft.com/office/drawing/2014/main" id="{E44EB96A-E582-4272-4891-F7B43A41A834}"/>
              </a:ext>
            </a:extLst>
          </p:cNvPr>
          <p:cNvSpPr>
            <a:spLocks noGrp="1"/>
          </p:cNvSpPr>
          <p:nvPr>
            <p:ph type="sldNum" sz="quarter" idx="4"/>
          </p:nvPr>
        </p:nvSpPr>
        <p:spPr/>
        <p:txBody>
          <a:bodyPr/>
          <a:lstStyle/>
          <a:p>
            <a:fld id="{CEAE5476-76DA-CB44-8F3A-F7D701060610}" type="slidenum">
              <a:rPr lang="en-US" smtClean="0"/>
              <a:pPr/>
              <a:t>23</a:t>
            </a:fld>
            <a:endParaRPr lang="en-US" dirty="0"/>
          </a:p>
        </p:txBody>
      </p:sp>
      <p:pic>
        <p:nvPicPr>
          <p:cNvPr id="5" name="Picture 4">
            <a:extLst>
              <a:ext uri="{FF2B5EF4-FFF2-40B4-BE49-F238E27FC236}">
                <a16:creationId xmlns:a16="http://schemas.microsoft.com/office/drawing/2014/main" id="{C9480E33-4C76-06BF-4DCA-1C14982959D4}"/>
              </a:ext>
            </a:extLst>
          </p:cNvPr>
          <p:cNvPicPr>
            <a:picLocks noChangeAspect="1"/>
          </p:cNvPicPr>
          <p:nvPr/>
        </p:nvPicPr>
        <p:blipFill>
          <a:blip r:embed="rId2"/>
          <a:stretch>
            <a:fillRect/>
          </a:stretch>
        </p:blipFill>
        <p:spPr>
          <a:xfrm>
            <a:off x="6763474" y="0"/>
            <a:ext cx="5428526" cy="2871538"/>
          </a:xfrm>
          <a:prstGeom prst="rect">
            <a:avLst/>
          </a:prstGeom>
        </p:spPr>
      </p:pic>
      <p:pic>
        <p:nvPicPr>
          <p:cNvPr id="6" name="Picture 5">
            <a:extLst>
              <a:ext uri="{FF2B5EF4-FFF2-40B4-BE49-F238E27FC236}">
                <a16:creationId xmlns:a16="http://schemas.microsoft.com/office/drawing/2014/main" id="{4FF5E8DF-D021-6A08-A541-9A2B8630D02F}"/>
              </a:ext>
            </a:extLst>
          </p:cNvPr>
          <p:cNvPicPr>
            <a:picLocks noChangeAspect="1"/>
          </p:cNvPicPr>
          <p:nvPr/>
        </p:nvPicPr>
        <p:blipFill>
          <a:blip r:embed="rId3"/>
          <a:stretch>
            <a:fillRect/>
          </a:stretch>
        </p:blipFill>
        <p:spPr>
          <a:xfrm>
            <a:off x="5600700" y="2792393"/>
            <a:ext cx="6604000" cy="2959100"/>
          </a:xfrm>
          <a:prstGeom prst="rect">
            <a:avLst/>
          </a:prstGeom>
        </p:spPr>
      </p:pic>
      <p:pic>
        <p:nvPicPr>
          <p:cNvPr id="7" name="Picture 6">
            <a:extLst>
              <a:ext uri="{FF2B5EF4-FFF2-40B4-BE49-F238E27FC236}">
                <a16:creationId xmlns:a16="http://schemas.microsoft.com/office/drawing/2014/main" id="{317F1704-7F06-032D-74A7-F3E04F9EA3B4}"/>
              </a:ext>
            </a:extLst>
          </p:cNvPr>
          <p:cNvPicPr>
            <a:picLocks noChangeAspect="1"/>
          </p:cNvPicPr>
          <p:nvPr/>
        </p:nvPicPr>
        <p:blipFill>
          <a:blip r:embed="rId4"/>
          <a:stretch>
            <a:fillRect/>
          </a:stretch>
        </p:blipFill>
        <p:spPr>
          <a:xfrm>
            <a:off x="5613400" y="5606364"/>
            <a:ext cx="6578600" cy="1193800"/>
          </a:xfrm>
          <a:prstGeom prst="rect">
            <a:avLst/>
          </a:prstGeom>
        </p:spPr>
      </p:pic>
    </p:spTree>
    <p:extLst>
      <p:ext uri="{BB962C8B-B14F-4D97-AF65-F5344CB8AC3E}">
        <p14:creationId xmlns:p14="http://schemas.microsoft.com/office/powerpoint/2010/main" val="3450965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AF21F6-D778-F763-99CA-ABE1A0310CE6}"/>
              </a:ext>
            </a:extLst>
          </p:cNvPr>
          <p:cNvSpPr>
            <a:spLocks noGrp="1"/>
          </p:cNvSpPr>
          <p:nvPr>
            <p:ph type="sldNum" sz="quarter" idx="4"/>
          </p:nvPr>
        </p:nvSpPr>
        <p:spPr/>
        <p:txBody>
          <a:bodyPr/>
          <a:lstStyle/>
          <a:p>
            <a:fld id="{CEAE5476-76DA-CB44-8F3A-F7D701060610}" type="slidenum">
              <a:rPr lang="en-US" smtClean="0"/>
              <a:pPr/>
              <a:t>24</a:t>
            </a:fld>
            <a:endParaRPr lang="en-US" dirty="0"/>
          </a:p>
        </p:txBody>
      </p:sp>
      <p:sp>
        <p:nvSpPr>
          <p:cNvPr id="3" name="Title 2">
            <a:extLst>
              <a:ext uri="{FF2B5EF4-FFF2-40B4-BE49-F238E27FC236}">
                <a16:creationId xmlns:a16="http://schemas.microsoft.com/office/drawing/2014/main" id="{E2C27C15-DBF1-95AA-1798-92BB747E01C4}"/>
              </a:ext>
            </a:extLst>
          </p:cNvPr>
          <p:cNvSpPr>
            <a:spLocks noGrp="1"/>
          </p:cNvSpPr>
          <p:nvPr>
            <p:ph type="ctrTitle"/>
          </p:nvPr>
        </p:nvSpPr>
        <p:spPr/>
        <p:txBody>
          <a:bodyPr/>
          <a:lstStyle/>
          <a:p>
            <a:r>
              <a:rPr lang="en-US" sz="1800" dirty="0">
                <a:effectLst/>
                <a:latin typeface="AdvP81CC17"/>
              </a:rPr>
              <a:t>3.3 Example 3: Comprehensive Analysis of Bulk Unannotated Data </a:t>
            </a:r>
            <a:endParaRPr lang="en-US" dirty="0"/>
          </a:p>
        </p:txBody>
      </p:sp>
    </p:spTree>
    <p:extLst>
      <p:ext uri="{BB962C8B-B14F-4D97-AF65-F5344CB8AC3E}">
        <p14:creationId xmlns:p14="http://schemas.microsoft.com/office/powerpoint/2010/main" val="4237046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619E-868E-3998-6CE6-D3528CD11B50}"/>
              </a:ext>
            </a:extLst>
          </p:cNvPr>
          <p:cNvSpPr>
            <a:spLocks noGrp="1"/>
          </p:cNvSpPr>
          <p:nvPr>
            <p:ph type="title"/>
          </p:nvPr>
        </p:nvSpPr>
        <p:spPr>
          <a:xfrm>
            <a:off x="370681" y="0"/>
            <a:ext cx="11450638" cy="547070"/>
          </a:xfrm>
        </p:spPr>
        <p:txBody>
          <a:bodyPr/>
          <a:lstStyle/>
          <a:p>
            <a:r>
              <a:rPr lang="en-US" sz="1800" dirty="0">
                <a:effectLst/>
                <a:latin typeface="AdvP97CA17"/>
              </a:rPr>
              <a:t>Identifying important clones within bulk deeply sequenced TCR repertoires </a:t>
            </a:r>
            <a:endParaRPr lang="en-US" dirty="0"/>
          </a:p>
        </p:txBody>
      </p:sp>
      <p:sp>
        <p:nvSpPr>
          <p:cNvPr id="3" name="Content Placeholder 2">
            <a:extLst>
              <a:ext uri="{FF2B5EF4-FFF2-40B4-BE49-F238E27FC236}">
                <a16:creationId xmlns:a16="http://schemas.microsoft.com/office/drawing/2014/main" id="{055B82E8-F0A8-CD31-CC9A-200DA4F0E86D}"/>
              </a:ext>
            </a:extLst>
          </p:cNvPr>
          <p:cNvSpPr>
            <a:spLocks noGrp="1"/>
          </p:cNvSpPr>
          <p:nvPr>
            <p:ph idx="1"/>
          </p:nvPr>
        </p:nvSpPr>
        <p:spPr>
          <a:xfrm>
            <a:off x="388190" y="770730"/>
            <a:ext cx="11443447" cy="5316539"/>
          </a:xfrm>
        </p:spPr>
        <p:txBody>
          <a:bodyPr>
            <a:normAutofit/>
          </a:bodyPr>
          <a:lstStyle/>
          <a:p>
            <a:r>
              <a:rPr lang="en-US" sz="1600" dirty="0">
                <a:effectLst/>
                <a:latin typeface="AdvP97CA17"/>
              </a:rPr>
              <a:t>Algorithms such as TCRNET and ALICE have been proposed to </a:t>
            </a:r>
            <a:r>
              <a:rPr lang="en-US" sz="1600" u="sng" dirty="0">
                <a:effectLst/>
                <a:latin typeface="AdvP97CA17"/>
              </a:rPr>
              <a:t>identify TCRs sharing antigen specificity </a:t>
            </a:r>
            <a:r>
              <a:rPr lang="en-US" sz="1600" dirty="0">
                <a:effectLst/>
                <a:latin typeface="AdvP97CA17"/>
              </a:rPr>
              <a:t>within bulk repertoires when no in vitro binding or activation data is present. </a:t>
            </a:r>
          </a:p>
          <a:p>
            <a:pPr lvl="1"/>
            <a:r>
              <a:rPr lang="en-US" sz="1600" dirty="0">
                <a:effectLst/>
                <a:latin typeface="AdvP97CA17"/>
              </a:rPr>
              <a:t>These identify </a:t>
            </a:r>
            <a:r>
              <a:rPr lang="en-US" sz="1600" u="sng" dirty="0">
                <a:effectLst/>
                <a:latin typeface="AdvP97CA17"/>
              </a:rPr>
              <a:t>TCR nodes in a network with an enriched number of edges compared</a:t>
            </a:r>
            <a:r>
              <a:rPr lang="en-US" sz="1600" dirty="0">
                <a:effectLst/>
                <a:latin typeface="AdvP97CA17"/>
              </a:rPr>
              <a:t> to the expected number of edges in an </a:t>
            </a:r>
            <a:r>
              <a:rPr lang="en-US" sz="1600" u="sng" dirty="0">
                <a:effectLst/>
                <a:latin typeface="AdvP97CA17"/>
              </a:rPr>
              <a:t>antigen- </a:t>
            </a:r>
            <a:r>
              <a:rPr lang="en-US" sz="1600" u="sng" dirty="0" err="1">
                <a:effectLst/>
                <a:latin typeface="AdvP97CA17"/>
              </a:rPr>
              <a:t>naıve</a:t>
            </a:r>
            <a:r>
              <a:rPr lang="en-US" sz="1600" u="sng" dirty="0">
                <a:effectLst/>
                <a:latin typeface="AdvP97CA17"/>
              </a:rPr>
              <a:t> repertoire </a:t>
            </a:r>
            <a:r>
              <a:rPr lang="en-US" sz="1600" dirty="0">
                <a:effectLst/>
                <a:latin typeface="AdvP97CA17"/>
              </a:rPr>
              <a:t>estimated from a background (TCRNET) or derived from a probability model (ALICE) </a:t>
            </a:r>
          </a:p>
          <a:p>
            <a:r>
              <a:rPr lang="en-US" sz="1600" dirty="0">
                <a:effectLst/>
                <a:latin typeface="AdvP97CA17"/>
              </a:rPr>
              <a:t>GLIPH &amp; GLIPH2 allow users to analyze bulk repertoires for groups of TCRs with </a:t>
            </a:r>
            <a:r>
              <a:rPr lang="en-US" sz="1600" u="sng" dirty="0">
                <a:effectLst/>
                <a:latin typeface="AdvP97CA17"/>
              </a:rPr>
              <a:t>shared</a:t>
            </a:r>
            <a:r>
              <a:rPr lang="en-US" sz="1600" dirty="0">
                <a:effectLst/>
                <a:latin typeface="AdvP97CA17"/>
              </a:rPr>
              <a:t> </a:t>
            </a:r>
            <a:r>
              <a:rPr lang="en-US" sz="1600" u="sng" dirty="0">
                <a:effectLst/>
                <a:latin typeface="AdvP97CA17"/>
              </a:rPr>
              <a:t>CDR3 k-</a:t>
            </a:r>
            <a:r>
              <a:rPr lang="en-US" sz="1600" u="sng" dirty="0" err="1">
                <a:effectLst/>
                <a:latin typeface="AdvP97CA17"/>
              </a:rPr>
              <a:t>mer</a:t>
            </a:r>
            <a:r>
              <a:rPr lang="en-US" sz="1600" u="sng" dirty="0">
                <a:effectLst/>
                <a:latin typeface="AdvP97CA17"/>
              </a:rPr>
              <a:t> motifs </a:t>
            </a:r>
            <a:r>
              <a:rPr lang="en-US" sz="1600" dirty="0">
                <a:effectLst/>
                <a:latin typeface="AdvP97CA17"/>
              </a:rPr>
              <a:t>that are more frequent within the repertoire than in a background of a na</a:t>
            </a:r>
            <a:r>
              <a:rPr lang="en-US" sz="1600" dirty="0">
                <a:latin typeface="AdvP97CA17"/>
              </a:rPr>
              <a:t>i</a:t>
            </a:r>
            <a:r>
              <a:rPr lang="en-US" sz="1600" dirty="0">
                <a:effectLst/>
                <a:latin typeface="AdvP97CA17"/>
              </a:rPr>
              <a:t>ve reference TCR set. </a:t>
            </a:r>
          </a:p>
          <a:p>
            <a:r>
              <a:rPr lang="en-US" sz="1600" dirty="0">
                <a:effectLst/>
                <a:latin typeface="AdvP97CA17"/>
              </a:rPr>
              <a:t>GIANA proposed a novel embedding that enables approximate nearest neighbor identification of TCRs, enabling a two-phase approach, limiting the number of total pair- wise alignments required in the second step. </a:t>
            </a:r>
            <a:endParaRPr lang="en-US" sz="1600" dirty="0"/>
          </a:p>
          <a:p>
            <a:r>
              <a:rPr lang="en-US" sz="1600" dirty="0">
                <a:effectLst/>
                <a:latin typeface="AdvP97CA17"/>
              </a:rPr>
              <a:t>tcrdist3, it is also computationally feasible to evaluate all-vs-all TCRs, must be run with the sparse data storage option that retains only the subset of pairwise distances beneath a desired threshold. [50,000 to 200,000 unique clones 6-CPU, 16-GB]</a:t>
            </a:r>
            <a:endParaRPr lang="en-US" sz="1600" dirty="0"/>
          </a:p>
          <a:p>
            <a:r>
              <a:rPr lang="en-US" sz="1600" dirty="0">
                <a:effectLst/>
                <a:latin typeface="AdvP97CA17"/>
              </a:rPr>
              <a:t>For following examples, at least 12 CPUS and 64 GB of memory.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BFA341C-493F-EF95-17C8-FD65BA85AF0F}"/>
              </a:ext>
            </a:extLst>
          </p:cNvPr>
          <p:cNvSpPr>
            <a:spLocks noGrp="1"/>
          </p:cNvSpPr>
          <p:nvPr>
            <p:ph type="sldNum" sz="quarter" idx="4"/>
          </p:nvPr>
        </p:nvSpPr>
        <p:spPr/>
        <p:txBody>
          <a:bodyPr/>
          <a:lstStyle/>
          <a:p>
            <a:fld id="{CEAE5476-76DA-CB44-8F3A-F7D701060610}" type="slidenum">
              <a:rPr lang="en-US" smtClean="0"/>
              <a:pPr/>
              <a:t>25</a:t>
            </a:fld>
            <a:endParaRPr lang="en-US" dirty="0"/>
          </a:p>
        </p:txBody>
      </p:sp>
    </p:spTree>
    <p:extLst>
      <p:ext uri="{BB962C8B-B14F-4D97-AF65-F5344CB8AC3E}">
        <p14:creationId xmlns:p14="http://schemas.microsoft.com/office/powerpoint/2010/main" val="3219973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799E-8811-27B0-0C71-C5F6E12BA759}"/>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4518D81F-EB1C-7E74-A2AC-2CE437498A6B}"/>
              </a:ext>
            </a:extLst>
          </p:cNvPr>
          <p:cNvSpPr>
            <a:spLocks noGrp="1"/>
          </p:cNvSpPr>
          <p:nvPr>
            <p:ph idx="1"/>
          </p:nvPr>
        </p:nvSpPr>
        <p:spPr/>
        <p:txBody>
          <a:bodyPr>
            <a:normAutofit fontScale="92500" lnSpcReduction="10000"/>
          </a:bodyPr>
          <a:lstStyle/>
          <a:p>
            <a:pPr marL="457200" indent="-457200">
              <a:buFont typeface="+mj-lt"/>
              <a:buAutoNum type="arabicPeriod"/>
            </a:pPr>
            <a:r>
              <a:rPr lang="en-US" sz="1800" dirty="0" err="1">
                <a:effectLst/>
                <a:latin typeface="AdvP97CA17"/>
              </a:rPr>
              <a:t>ImmuneRACE</a:t>
            </a:r>
            <a:r>
              <a:rPr lang="en-US" sz="1800" dirty="0">
                <a:effectLst/>
                <a:latin typeface="AdvP97CA17"/>
              </a:rPr>
              <a:t> effort data - bulk PBMC repertoire from a convalescent COVID-19 patient. </a:t>
            </a:r>
            <a:endParaRPr lang="en-US" dirty="0"/>
          </a:p>
          <a:p>
            <a:pPr marL="457200" indent="-457200">
              <a:buFont typeface="+mj-lt"/>
              <a:buAutoNum type="arabicPeriod"/>
            </a:pPr>
            <a:r>
              <a:rPr lang="en-US" sz="1800" dirty="0">
                <a:effectLst/>
                <a:latin typeface="AdvP97CA17"/>
              </a:rPr>
              <a:t>download precomputed distance matrices, &lt;72 units stored in sparse format</a:t>
            </a:r>
          </a:p>
          <a:p>
            <a:pPr marL="457200" indent="-457200">
              <a:buFont typeface="+mj-lt"/>
              <a:buAutoNum type="arabicPeriod"/>
            </a:pPr>
            <a:r>
              <a:rPr lang="en-US" sz="1800" dirty="0">
                <a:effectLst/>
                <a:latin typeface="AdvP97CA17"/>
              </a:rPr>
              <a:t>Since it’s single-chain data, we opted to use a 6x weighing on the CDR3 and relatively wide search radius </a:t>
            </a:r>
          </a:p>
          <a:p>
            <a:pPr marL="457200" indent="-457200">
              <a:buFont typeface="+mj-lt"/>
              <a:buAutoNum type="arabicPeriod"/>
            </a:pPr>
            <a:r>
              <a:rPr lang="en-US" sz="1800" dirty="0">
                <a:effectLst/>
                <a:latin typeface="AdvP97CA17"/>
              </a:rPr>
              <a:t>Finding neighboring TCRS as either (</a:t>
            </a:r>
            <a:r>
              <a:rPr lang="en-US" sz="1800" dirty="0" err="1">
                <a:effectLst/>
                <a:latin typeface="AdvP97CA17"/>
              </a:rPr>
              <a:t>i</a:t>
            </a:r>
            <a:r>
              <a:rPr lang="en-US" sz="1800" dirty="0">
                <a:effectLst/>
                <a:latin typeface="AdvP97CA17"/>
              </a:rPr>
              <a:t>) TCRs with identical V-gene-encoded CDRs and CDR3s with 0–3 substitutions or (ii) TCRs with slightly different V gene-encoded CDRs and CDR3s with 0–1 substitutions. </a:t>
            </a:r>
          </a:p>
          <a:p>
            <a:pPr marL="457200" indent="-457200">
              <a:buFont typeface="+mj-lt"/>
              <a:buAutoNum type="arabicPeriod"/>
            </a:pPr>
            <a:r>
              <a:rPr lang="en-US" sz="1800" dirty="0">
                <a:effectLst/>
                <a:latin typeface="AdvP97CA17"/>
              </a:rPr>
              <a:t>Based on the assumption that </a:t>
            </a:r>
            <a:r>
              <a:rPr lang="en-US" sz="1800" i="1" u="sng" dirty="0">
                <a:effectLst/>
                <a:latin typeface="AdvP97CA17"/>
              </a:rPr>
              <a:t>antigen exposure increases the detection probability of clones</a:t>
            </a:r>
            <a:r>
              <a:rPr lang="en-US" sz="1800" dirty="0">
                <a:effectLst/>
                <a:latin typeface="AdvP97CA17"/>
              </a:rPr>
              <a:t>, we examine which clones have close neighbors within the repertoire. </a:t>
            </a:r>
            <a:endParaRPr lang="en-US" dirty="0"/>
          </a:p>
          <a:p>
            <a:pPr marL="457200" indent="-457200">
              <a:buFont typeface="+mj-lt"/>
              <a:buAutoNum type="arabicPeriod"/>
            </a:pPr>
            <a:r>
              <a:rPr lang="en-US" sz="1800" dirty="0">
                <a:effectLst/>
                <a:latin typeface="AdvP97CA17"/>
              </a:rPr>
              <a:t>Consider close neighbors for the purposes of statistical testing </a:t>
            </a:r>
            <a:r>
              <a:rPr lang="en-US" sz="1800" dirty="0">
                <a:effectLst/>
                <a:latin typeface="AdvP97CA17"/>
                <a:sym typeface="Wingdings" pitchFamily="2" charset="2"/>
              </a:rPr>
              <a:t></a:t>
            </a:r>
            <a:r>
              <a:rPr lang="en-US" sz="1800" dirty="0">
                <a:effectLst/>
                <a:latin typeface="AdvP97CA17"/>
              </a:rPr>
              <a:t> only those within 48 TCR distance units (6:1:1:1 CDR3 weighted), accommodating (</a:t>
            </a:r>
            <a:r>
              <a:rPr lang="en-US" sz="1800" dirty="0" err="1">
                <a:effectLst/>
                <a:latin typeface="AdvP97CA17"/>
              </a:rPr>
              <a:t>i</a:t>
            </a:r>
            <a:r>
              <a:rPr lang="en-US" sz="1800" dirty="0">
                <a:effectLst/>
                <a:latin typeface="AdvP97CA17"/>
              </a:rPr>
              <a:t>) up to two major substitutions or gaps in the CDR3 or identical CDR3 with (ii) slightly differing v-gene-encoded CDR </a:t>
            </a:r>
          </a:p>
          <a:p>
            <a:pPr marL="914400" lvl="1" indent="-457200">
              <a:buFont typeface="+mj-lt"/>
              <a:buAutoNum type="arabicPeriod"/>
            </a:pPr>
            <a:r>
              <a:rPr lang="en-US" sz="1800" dirty="0">
                <a:effectLst/>
                <a:latin typeface="AdvP97CA17"/>
              </a:rPr>
              <a:t>At </a:t>
            </a:r>
            <a:r>
              <a:rPr lang="en-US" sz="1800" dirty="0" err="1">
                <a:effectLst/>
                <a:latin typeface="AdvP97CA17"/>
              </a:rPr>
              <a:t>TCRdist</a:t>
            </a:r>
            <a:r>
              <a:rPr lang="en-US" sz="1800" dirty="0">
                <a:effectLst/>
                <a:latin typeface="AdvP97CA17"/>
              </a:rPr>
              <a:t> 48 (6:1:1:1 CDR3 weighted), there are 6408 clones with five or more neighbors. </a:t>
            </a:r>
            <a:endParaRPr lang="en-US" dirty="0"/>
          </a:p>
          <a:p>
            <a:pPr marL="457200" indent="-457200">
              <a:buFont typeface="+mj-lt"/>
              <a:buAutoNum type="arabicPeriod"/>
            </a:pPr>
            <a:r>
              <a:rPr lang="en-US" sz="1800" dirty="0">
                <a:latin typeface="AdvP97CA17"/>
              </a:rPr>
              <a:t>L</a:t>
            </a:r>
            <a:r>
              <a:rPr lang="en-US" sz="1800" dirty="0">
                <a:effectLst/>
                <a:latin typeface="AdvP97CA17"/>
              </a:rPr>
              <a:t>oad 960,000 sequences from eight cord blood </a:t>
            </a:r>
            <a:r>
              <a:rPr lang="en-US" sz="1800" dirty="0" err="1">
                <a:effectLst/>
                <a:latin typeface="AdvP97CA17"/>
              </a:rPr>
              <a:t>sam</a:t>
            </a:r>
            <a:r>
              <a:rPr lang="en-US" sz="1800" dirty="0">
                <a:effectLst/>
                <a:latin typeface="AdvP97CA17"/>
              </a:rPr>
              <a:t>- </a:t>
            </a:r>
            <a:r>
              <a:rPr lang="en-US" sz="1800" dirty="0" err="1">
                <a:effectLst/>
                <a:latin typeface="AdvP97CA17"/>
              </a:rPr>
              <a:t>ples</a:t>
            </a:r>
            <a:r>
              <a:rPr lang="en-US" sz="1800" dirty="0">
                <a:effectLst/>
                <a:latin typeface="AdvP97CA17"/>
              </a:rPr>
              <a:t> to estimate the neighbor frequency of neighbors in an antigen- </a:t>
            </a:r>
            <a:r>
              <a:rPr lang="en-US" sz="1800" dirty="0" err="1">
                <a:effectLst/>
                <a:latin typeface="AdvP97CA17"/>
              </a:rPr>
              <a:t>na</a:t>
            </a:r>
            <a:r>
              <a:rPr lang="en-US" sz="1800" dirty="0">
                <a:effectLst/>
                <a:latin typeface="AdvP97CA17"/>
              </a:rPr>
              <a:t> ̈</a:t>
            </a:r>
            <a:r>
              <a:rPr lang="en-US" sz="1800" dirty="0" err="1">
                <a:effectLst/>
                <a:latin typeface="AdvP97CA17"/>
              </a:rPr>
              <a:t>ıve</a:t>
            </a:r>
            <a:r>
              <a:rPr lang="en-US" sz="1800" dirty="0">
                <a:effectLst/>
                <a:latin typeface="AdvP97CA17"/>
              </a:rPr>
              <a:t> background</a:t>
            </a:r>
          </a:p>
          <a:p>
            <a:pPr marL="457200" indent="-457200">
              <a:buFont typeface="+mj-lt"/>
              <a:buAutoNum type="arabicPeriod"/>
            </a:pPr>
            <a:r>
              <a:rPr lang="en-US" sz="1800" dirty="0">
                <a:effectLst/>
                <a:latin typeface="AdvP97CA17"/>
              </a:rPr>
              <a:t>Formulate a model for a null expectation based on the Poisson distribution, where </a:t>
            </a:r>
            <a:r>
              <a:rPr lang="en-US" sz="1800" dirty="0">
                <a:effectLst/>
                <a:latin typeface="AdvP97CD15"/>
              </a:rPr>
              <a:t>d </a:t>
            </a:r>
            <a:r>
              <a:rPr lang="en-US" sz="1800" dirty="0">
                <a:effectLst/>
                <a:latin typeface="AdvP97CA17"/>
              </a:rPr>
              <a:t>is the expected number of neighbors, get an FDR </a:t>
            </a: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E35BFC5C-2EE9-E308-93F0-C8C54396CD5E}"/>
              </a:ext>
            </a:extLst>
          </p:cNvPr>
          <p:cNvSpPr>
            <a:spLocks noGrp="1"/>
          </p:cNvSpPr>
          <p:nvPr>
            <p:ph type="sldNum" sz="quarter" idx="4"/>
          </p:nvPr>
        </p:nvSpPr>
        <p:spPr/>
        <p:txBody>
          <a:bodyPr/>
          <a:lstStyle/>
          <a:p>
            <a:fld id="{CEAE5476-76DA-CB44-8F3A-F7D701060610}" type="slidenum">
              <a:rPr lang="en-US" smtClean="0"/>
              <a:pPr/>
              <a:t>26</a:t>
            </a:fld>
            <a:endParaRPr lang="en-US" dirty="0"/>
          </a:p>
        </p:txBody>
      </p:sp>
    </p:spTree>
    <p:extLst>
      <p:ext uri="{BB962C8B-B14F-4D97-AF65-F5344CB8AC3E}">
        <p14:creationId xmlns:p14="http://schemas.microsoft.com/office/powerpoint/2010/main" val="2841782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5DBF2-4125-C621-BE18-B480C7AA3CF4}"/>
              </a:ext>
            </a:extLst>
          </p:cNvPr>
          <p:cNvSpPr>
            <a:spLocks noGrp="1"/>
          </p:cNvSpPr>
          <p:nvPr>
            <p:ph type="title"/>
          </p:nvPr>
        </p:nvSpPr>
        <p:spPr/>
        <p:txBody>
          <a:bodyPr/>
          <a:lstStyle/>
          <a:p>
            <a:r>
              <a:rPr lang="en-US" dirty="0"/>
              <a:t>Results sorted by lowest </a:t>
            </a:r>
            <a:r>
              <a:rPr lang="en-US" dirty="0" err="1"/>
              <a:t>FDR.adj</a:t>
            </a:r>
            <a:r>
              <a:rPr lang="en-US" dirty="0"/>
              <a:t> p-value</a:t>
            </a:r>
          </a:p>
        </p:txBody>
      </p:sp>
      <p:sp>
        <p:nvSpPr>
          <p:cNvPr id="3" name="Content Placeholder 2">
            <a:extLst>
              <a:ext uri="{FF2B5EF4-FFF2-40B4-BE49-F238E27FC236}">
                <a16:creationId xmlns:a16="http://schemas.microsoft.com/office/drawing/2014/main" id="{04B5FBE0-D2C5-4552-EE5E-BA10CB34EBCE}"/>
              </a:ext>
            </a:extLst>
          </p:cNvPr>
          <p:cNvSpPr>
            <a:spLocks noGrp="1"/>
          </p:cNvSpPr>
          <p:nvPr>
            <p:ph idx="1"/>
          </p:nvPr>
        </p:nvSpPr>
        <p:spPr>
          <a:xfrm>
            <a:off x="202265" y="920870"/>
            <a:ext cx="5904054" cy="5316539"/>
          </a:xfrm>
        </p:spPr>
        <p:txBody>
          <a:bodyPr>
            <a:normAutofit lnSpcReduction="10000"/>
          </a:bodyPr>
          <a:lstStyle/>
          <a:p>
            <a:r>
              <a:rPr lang="en-US" sz="1600" dirty="0">
                <a:effectLst/>
                <a:latin typeface="AdvP97CA17"/>
              </a:rPr>
              <a:t>For example, clone 2916 has 21 nearest neighbors within its repertoire, within the relatively conservative threshold of 72 </a:t>
            </a:r>
            <a:r>
              <a:rPr lang="en-US" sz="1600" dirty="0" err="1">
                <a:effectLst/>
                <a:latin typeface="AdvP97CA17"/>
              </a:rPr>
              <a:t>tdus</a:t>
            </a:r>
            <a:r>
              <a:rPr lang="en-US" sz="1600" dirty="0">
                <a:effectLst/>
                <a:latin typeface="AdvP97CA17"/>
              </a:rPr>
              <a:t>. Only one neighbor was identified in the background cord blood repertoires. </a:t>
            </a:r>
          </a:p>
          <a:p>
            <a:pPr marL="0" indent="0">
              <a:buNone/>
            </a:pPr>
            <a:r>
              <a:rPr lang="en-US" sz="1600" dirty="0">
                <a:effectLst/>
                <a:latin typeface="AdvP97CA17"/>
              </a:rPr>
              <a:t>9. </a:t>
            </a:r>
            <a:r>
              <a:rPr lang="en-US" sz="1600" dirty="0">
                <a:latin typeface="AdvP97CA17"/>
              </a:rPr>
              <a:t>E</a:t>
            </a:r>
            <a:r>
              <a:rPr lang="en-US" sz="1600" dirty="0">
                <a:effectLst/>
                <a:latin typeface="AdvP97CA17"/>
              </a:rPr>
              <a:t>stimate the probability of generation for each CDR3 using OLGA. Compute </a:t>
            </a:r>
            <a:r>
              <a:rPr lang="en-US" sz="1600" dirty="0" err="1">
                <a:effectLst/>
                <a:latin typeface="AdvP97CA17"/>
              </a:rPr>
              <a:t>Pgen</a:t>
            </a:r>
            <a:r>
              <a:rPr lang="en-US" sz="1600" dirty="0">
                <a:effectLst/>
                <a:latin typeface="AdvP97CA17"/>
              </a:rPr>
              <a:t> estimates for each of the 6408 clones with four or more neighbors in the bulk repertoire </a:t>
            </a:r>
          </a:p>
          <a:p>
            <a:pPr lvl="1"/>
            <a:r>
              <a:rPr lang="en-US" sz="1600" dirty="0">
                <a:effectLst/>
                <a:latin typeface="AdvP97CA17"/>
              </a:rPr>
              <a:t>The size of each circle is scaled to each clone’s productive frequency, so that </a:t>
            </a:r>
            <a:r>
              <a:rPr lang="en-US" sz="1600" u="sng" dirty="0">
                <a:effectLst/>
                <a:latin typeface="AdvP97CA17"/>
              </a:rPr>
              <a:t>large circles emphasize the expanded clones</a:t>
            </a:r>
            <a:r>
              <a:rPr lang="en-US" sz="1600" dirty="0">
                <a:effectLst/>
                <a:latin typeface="AdvP97CA17"/>
              </a:rPr>
              <a:t> in this beta-chain receptor set. </a:t>
            </a:r>
            <a:endParaRPr lang="en-US" sz="1600" dirty="0"/>
          </a:p>
          <a:p>
            <a:pPr lvl="1"/>
            <a:r>
              <a:rPr lang="en-US" sz="1600" dirty="0">
                <a:latin typeface="AdvP97CA17"/>
              </a:rPr>
              <a:t>Shows c</a:t>
            </a:r>
            <a:r>
              <a:rPr lang="en-US" sz="1600" dirty="0">
                <a:effectLst/>
                <a:latin typeface="AdvP97CA17"/>
              </a:rPr>
              <a:t>orrelation between (</a:t>
            </a:r>
            <a:r>
              <a:rPr lang="en-US" sz="1600" dirty="0" err="1">
                <a:effectLst/>
                <a:latin typeface="AdvP97CA17"/>
              </a:rPr>
              <a:t>Pgen</a:t>
            </a:r>
            <a:r>
              <a:rPr lang="en-US" sz="1600" dirty="0">
                <a:effectLst/>
                <a:latin typeface="AdvP97CA17"/>
              </a:rPr>
              <a:t>) and the #neighbors to each TCR in the cord blood background </a:t>
            </a:r>
            <a:r>
              <a:rPr lang="en-US" sz="1600" dirty="0">
                <a:effectLst/>
                <a:latin typeface="AdvP97CA17"/>
                <a:sym typeface="Wingdings" pitchFamily="2" charset="2"/>
              </a:rPr>
              <a:t> </a:t>
            </a:r>
            <a:r>
              <a:rPr lang="en-US" sz="1600" dirty="0">
                <a:effectLst/>
                <a:latin typeface="AdvP97CA17"/>
              </a:rPr>
              <a:t>higher </a:t>
            </a:r>
            <a:r>
              <a:rPr lang="en-US" sz="1600" dirty="0" err="1">
                <a:effectLst/>
                <a:latin typeface="AdvP97CA17"/>
              </a:rPr>
              <a:t>Pgen</a:t>
            </a:r>
            <a:r>
              <a:rPr lang="en-US" sz="1600" dirty="0">
                <a:effectLst/>
                <a:latin typeface="AdvP97CA17"/>
              </a:rPr>
              <a:t> CDR3s tend to have more neighbors because they are closer to germline-encoded sequences. These receptors are more common and public due to shared molecular recombination biases</a:t>
            </a:r>
          </a:p>
          <a:p>
            <a:pPr lvl="1"/>
            <a:r>
              <a:rPr lang="en-US" sz="1600" dirty="0">
                <a:effectLst/>
                <a:latin typeface="AdvP97CA17"/>
              </a:rPr>
              <a:t>By contrast, the low </a:t>
            </a:r>
            <a:r>
              <a:rPr lang="en-US" sz="1600" dirty="0" err="1">
                <a:effectLst/>
                <a:latin typeface="AdvP97CA17"/>
              </a:rPr>
              <a:t>Pgen</a:t>
            </a:r>
            <a:r>
              <a:rPr lang="en-US" sz="1600" dirty="0">
                <a:effectLst/>
                <a:latin typeface="AdvP97CA17"/>
              </a:rPr>
              <a:t> receptors (at the bottom right of Fig. </a:t>
            </a:r>
            <a:r>
              <a:rPr lang="en-US" sz="1600" dirty="0">
                <a:solidFill>
                  <a:srgbClr val="0000FF"/>
                </a:solidFill>
                <a:effectLst/>
                <a:latin typeface="AdvP97CA17"/>
              </a:rPr>
              <a:t>9a</a:t>
            </a:r>
            <a:r>
              <a:rPr lang="en-US" sz="1600" dirty="0">
                <a:effectLst/>
                <a:latin typeface="AdvP97CA17"/>
              </a:rPr>
              <a:t>) tend to be longer with a greater number of randomly inserted nucleotides within the V(D)J junction. They have few neighbors in the cord blood background. </a:t>
            </a:r>
            <a:endParaRPr lang="en-US" sz="1600" dirty="0"/>
          </a:p>
          <a:p>
            <a:pPr marL="457200" lvl="1" indent="0">
              <a:buNone/>
            </a:pPr>
            <a:endParaRPr lang="en-US" sz="1600"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BDEB111-70D9-2D93-4B2A-880621939E57}"/>
              </a:ext>
            </a:extLst>
          </p:cNvPr>
          <p:cNvSpPr>
            <a:spLocks noGrp="1"/>
          </p:cNvSpPr>
          <p:nvPr>
            <p:ph type="sldNum" sz="quarter" idx="4"/>
          </p:nvPr>
        </p:nvSpPr>
        <p:spPr/>
        <p:txBody>
          <a:bodyPr/>
          <a:lstStyle/>
          <a:p>
            <a:fld id="{CEAE5476-76DA-CB44-8F3A-F7D701060610}" type="slidenum">
              <a:rPr lang="en-US" smtClean="0"/>
              <a:pPr/>
              <a:t>27</a:t>
            </a:fld>
            <a:endParaRPr lang="en-US" dirty="0"/>
          </a:p>
        </p:txBody>
      </p:sp>
      <p:pic>
        <p:nvPicPr>
          <p:cNvPr id="5" name="Picture 4">
            <a:extLst>
              <a:ext uri="{FF2B5EF4-FFF2-40B4-BE49-F238E27FC236}">
                <a16:creationId xmlns:a16="http://schemas.microsoft.com/office/drawing/2014/main" id="{FE644313-F4BE-017F-35C3-CFEC2712BBCD}"/>
              </a:ext>
            </a:extLst>
          </p:cNvPr>
          <p:cNvPicPr>
            <a:picLocks noChangeAspect="1"/>
          </p:cNvPicPr>
          <p:nvPr/>
        </p:nvPicPr>
        <p:blipFill>
          <a:blip r:embed="rId2"/>
          <a:stretch>
            <a:fillRect/>
          </a:stretch>
        </p:blipFill>
        <p:spPr>
          <a:xfrm>
            <a:off x="7033801" y="677119"/>
            <a:ext cx="4559300" cy="2286000"/>
          </a:xfrm>
          <a:prstGeom prst="rect">
            <a:avLst/>
          </a:prstGeom>
        </p:spPr>
      </p:pic>
      <p:pic>
        <p:nvPicPr>
          <p:cNvPr id="6" name="Picture 5">
            <a:extLst>
              <a:ext uri="{FF2B5EF4-FFF2-40B4-BE49-F238E27FC236}">
                <a16:creationId xmlns:a16="http://schemas.microsoft.com/office/drawing/2014/main" id="{CC48327B-E7CC-F874-BE26-D3E46F02479E}"/>
              </a:ext>
            </a:extLst>
          </p:cNvPr>
          <p:cNvPicPr>
            <a:picLocks noChangeAspect="1"/>
          </p:cNvPicPr>
          <p:nvPr/>
        </p:nvPicPr>
        <p:blipFill>
          <a:blip r:embed="rId3"/>
          <a:stretch>
            <a:fillRect/>
          </a:stretch>
        </p:blipFill>
        <p:spPr>
          <a:xfrm>
            <a:off x="6096000" y="3105426"/>
            <a:ext cx="5597415" cy="3752574"/>
          </a:xfrm>
          <a:prstGeom prst="rect">
            <a:avLst/>
          </a:prstGeom>
        </p:spPr>
      </p:pic>
    </p:spTree>
    <p:extLst>
      <p:ext uri="{BB962C8B-B14F-4D97-AF65-F5344CB8AC3E}">
        <p14:creationId xmlns:p14="http://schemas.microsoft.com/office/powerpoint/2010/main" val="280549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0E1-247B-BC9D-5C57-2DE03901FD56}"/>
              </a:ext>
            </a:extLst>
          </p:cNvPr>
          <p:cNvSpPr>
            <a:spLocks noGrp="1"/>
          </p:cNvSpPr>
          <p:nvPr>
            <p:ph type="title"/>
          </p:nvPr>
        </p:nvSpPr>
        <p:spPr/>
        <p:txBody>
          <a:bodyPr/>
          <a:lstStyle/>
          <a:p>
            <a:r>
              <a:rPr lang="en-US" sz="2800" i="1" dirty="0">
                <a:effectLst/>
                <a:latin typeface="AdvP97CA17"/>
              </a:rPr>
              <a:t>Takeaway</a:t>
            </a:r>
            <a:endParaRPr lang="en-US" dirty="0"/>
          </a:p>
        </p:txBody>
      </p:sp>
      <p:sp>
        <p:nvSpPr>
          <p:cNvPr id="3" name="Content Placeholder 2">
            <a:extLst>
              <a:ext uri="{FF2B5EF4-FFF2-40B4-BE49-F238E27FC236}">
                <a16:creationId xmlns:a16="http://schemas.microsoft.com/office/drawing/2014/main" id="{5117022A-ACDE-26DE-1BEB-05AFCE248235}"/>
              </a:ext>
            </a:extLst>
          </p:cNvPr>
          <p:cNvSpPr>
            <a:spLocks noGrp="1"/>
          </p:cNvSpPr>
          <p:nvPr>
            <p:ph idx="1"/>
          </p:nvPr>
        </p:nvSpPr>
        <p:spPr/>
        <p:txBody>
          <a:bodyPr>
            <a:normAutofit lnSpcReduction="10000"/>
          </a:bodyPr>
          <a:lstStyle/>
          <a:p>
            <a:r>
              <a:rPr lang="en-US" sz="2000" dirty="0">
                <a:effectLst/>
                <a:latin typeface="+mn-lt"/>
              </a:rPr>
              <a:t>The number of total neighbors a clone has is not, on its own, a reliable metric to differentiate TCRs that may or may not be under antigen selection. </a:t>
            </a:r>
          </a:p>
          <a:p>
            <a:r>
              <a:rPr lang="en-US" sz="2000" dirty="0">
                <a:effectLst/>
                <a:latin typeface="+mn-lt"/>
              </a:rPr>
              <a:t>Hence, we consider the conditional likelihood (unexpectedness) that the number of neighbors is greater than the expected number of neighbors, based on the frequency of neighbors in a relevant antigen-</a:t>
            </a:r>
            <a:r>
              <a:rPr lang="en-US" sz="2000" dirty="0" err="1">
                <a:effectLst/>
                <a:latin typeface="+mn-lt"/>
              </a:rPr>
              <a:t>na</a:t>
            </a:r>
            <a:r>
              <a:rPr lang="en-US" sz="2000" dirty="0">
                <a:effectLst/>
                <a:latin typeface="+mn-lt"/>
              </a:rPr>
              <a:t> ̈</a:t>
            </a:r>
            <a:r>
              <a:rPr lang="en-US" sz="2000" dirty="0" err="1">
                <a:effectLst/>
                <a:latin typeface="+mn-lt"/>
              </a:rPr>
              <a:t>ıve</a:t>
            </a:r>
            <a:r>
              <a:rPr lang="en-US" sz="2000" dirty="0">
                <a:effectLst/>
                <a:latin typeface="+mn-lt"/>
              </a:rPr>
              <a:t> background. </a:t>
            </a:r>
          </a:p>
          <a:p>
            <a:r>
              <a:rPr lang="en-US" sz="2000" dirty="0">
                <a:effectLst/>
                <a:latin typeface="+mn-lt"/>
              </a:rPr>
              <a:t>Figure </a:t>
            </a:r>
            <a:r>
              <a:rPr lang="en-US" sz="2000" dirty="0">
                <a:solidFill>
                  <a:srgbClr val="0000FF"/>
                </a:solidFill>
                <a:effectLst/>
                <a:latin typeface="+mn-lt"/>
              </a:rPr>
              <a:t>9b </a:t>
            </a:r>
            <a:r>
              <a:rPr lang="en-US" sz="2000" dirty="0">
                <a:effectLst/>
                <a:latin typeface="+mn-lt"/>
              </a:rPr>
              <a:t>shows the probability of generation of each clone on the x-axis and the unexpectedness of the within- repertoire neighbor count on the y-axis. </a:t>
            </a:r>
          </a:p>
          <a:p>
            <a:r>
              <a:rPr lang="en-US" sz="2000" dirty="0">
                <a:effectLst/>
                <a:latin typeface="+mn-lt"/>
              </a:rPr>
              <a:t>Clones of interest are the unexpected clones: those with a higher-than-expected number of neighbors. </a:t>
            </a:r>
          </a:p>
          <a:p>
            <a:r>
              <a:rPr lang="en-US" sz="1800" dirty="0">
                <a:effectLst/>
                <a:latin typeface="AdvP97CA17"/>
              </a:rPr>
              <a:t>Plotting the data in this way allows for identification of low-</a:t>
            </a:r>
            <a:r>
              <a:rPr lang="en-US" sz="1800" dirty="0" err="1">
                <a:effectLst/>
                <a:latin typeface="AdvP97CA17"/>
              </a:rPr>
              <a:t>Pgen</a:t>
            </a:r>
            <a:r>
              <a:rPr lang="en-US" sz="1800" dirty="0">
                <a:effectLst/>
                <a:latin typeface="AdvP97CA17"/>
              </a:rPr>
              <a:t>, unexpected, and expanded clones</a:t>
            </a:r>
          </a:p>
          <a:p>
            <a:r>
              <a:rPr lang="en-US" sz="1800" dirty="0">
                <a:effectLst/>
                <a:latin typeface="AdvP97CA17"/>
              </a:rPr>
              <a:t>Many of the clones that manifest evidence of antigenic selection may be due to exposure to common human pathogens, such as CMV, EBV, or influenza. Thus, to the extent possible, one might want to exclude clones with a higher-than-expected number of neighbors if they closely resemble TCRs with existing annotations to recognize these common viral epitopes. </a:t>
            </a:r>
            <a:endParaRPr lang="en-US" sz="1400" dirty="0"/>
          </a:p>
          <a:p>
            <a:r>
              <a:rPr lang="en-US" sz="1800" dirty="0">
                <a:effectLst/>
                <a:latin typeface="AdvP97CA17"/>
              </a:rPr>
              <a:t> </a:t>
            </a:r>
            <a:endParaRPr lang="en-US" sz="2000" dirty="0">
              <a:latin typeface="+mn-lt"/>
            </a:endParaRPr>
          </a:p>
          <a:p>
            <a:endParaRPr lang="en-US" sz="2000" dirty="0">
              <a:latin typeface="+mn-lt"/>
            </a:endParaRPr>
          </a:p>
          <a:p>
            <a:endParaRPr lang="en-US" dirty="0"/>
          </a:p>
        </p:txBody>
      </p:sp>
      <p:sp>
        <p:nvSpPr>
          <p:cNvPr id="4" name="Slide Number Placeholder 3">
            <a:extLst>
              <a:ext uri="{FF2B5EF4-FFF2-40B4-BE49-F238E27FC236}">
                <a16:creationId xmlns:a16="http://schemas.microsoft.com/office/drawing/2014/main" id="{9AAC11E3-164A-0702-039C-C47527F1F97B}"/>
              </a:ext>
            </a:extLst>
          </p:cNvPr>
          <p:cNvSpPr>
            <a:spLocks noGrp="1"/>
          </p:cNvSpPr>
          <p:nvPr>
            <p:ph type="sldNum" sz="quarter" idx="4"/>
          </p:nvPr>
        </p:nvSpPr>
        <p:spPr/>
        <p:txBody>
          <a:bodyPr/>
          <a:lstStyle/>
          <a:p>
            <a:fld id="{CEAE5476-76DA-CB44-8F3A-F7D701060610}" type="slidenum">
              <a:rPr lang="en-US" smtClean="0"/>
              <a:pPr/>
              <a:t>28</a:t>
            </a:fld>
            <a:endParaRPr lang="en-US" dirty="0"/>
          </a:p>
        </p:txBody>
      </p:sp>
    </p:spTree>
    <p:extLst>
      <p:ext uri="{BB962C8B-B14F-4D97-AF65-F5344CB8AC3E}">
        <p14:creationId xmlns:p14="http://schemas.microsoft.com/office/powerpoint/2010/main" val="3686570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4DCB-8BEA-BD1F-7946-883E2CEFD0EB}"/>
              </a:ext>
            </a:extLst>
          </p:cNvPr>
          <p:cNvSpPr>
            <a:spLocks noGrp="1"/>
          </p:cNvSpPr>
          <p:nvPr>
            <p:ph type="title"/>
          </p:nvPr>
        </p:nvSpPr>
        <p:spPr>
          <a:xfrm>
            <a:off x="6366616" y="196769"/>
            <a:ext cx="5141471" cy="778563"/>
          </a:xfrm>
        </p:spPr>
        <p:txBody>
          <a:bodyPr>
            <a:normAutofit/>
          </a:bodyPr>
          <a:lstStyle/>
          <a:p>
            <a:r>
              <a:rPr lang="en-US" sz="1800" dirty="0">
                <a:effectLst/>
                <a:latin typeface="AdvP97CA17"/>
              </a:rPr>
              <a:t>Table of TCRs with epitope annotations from </a:t>
            </a:r>
            <a:r>
              <a:rPr lang="en-US" sz="1800" dirty="0" err="1">
                <a:effectLst/>
                <a:latin typeface="AdvP97CA17"/>
              </a:rPr>
              <a:t>VDJdb</a:t>
            </a:r>
            <a:r>
              <a:rPr lang="en-US" sz="1800" dirty="0">
                <a:effectLst/>
                <a:latin typeface="AdvP97CA17"/>
              </a:rPr>
              <a:t> </a:t>
            </a:r>
            <a:endParaRPr lang="en-US" dirty="0"/>
          </a:p>
        </p:txBody>
      </p:sp>
      <p:sp>
        <p:nvSpPr>
          <p:cNvPr id="3" name="Slide Number Placeholder 2">
            <a:extLst>
              <a:ext uri="{FF2B5EF4-FFF2-40B4-BE49-F238E27FC236}">
                <a16:creationId xmlns:a16="http://schemas.microsoft.com/office/drawing/2014/main" id="{17FCAFCC-F318-E1A9-D62B-657EB780B718}"/>
              </a:ext>
            </a:extLst>
          </p:cNvPr>
          <p:cNvSpPr>
            <a:spLocks noGrp="1"/>
          </p:cNvSpPr>
          <p:nvPr>
            <p:ph type="sldNum" sz="quarter" idx="4"/>
          </p:nvPr>
        </p:nvSpPr>
        <p:spPr/>
        <p:txBody>
          <a:bodyPr/>
          <a:lstStyle/>
          <a:p>
            <a:fld id="{CEAE5476-76DA-CB44-8F3A-F7D701060610}" type="slidenum">
              <a:rPr lang="en-US" smtClean="0"/>
              <a:pPr/>
              <a:t>29</a:t>
            </a:fld>
            <a:endParaRPr lang="en-US" dirty="0"/>
          </a:p>
        </p:txBody>
      </p:sp>
      <p:pic>
        <p:nvPicPr>
          <p:cNvPr id="4" name="Picture 3">
            <a:extLst>
              <a:ext uri="{FF2B5EF4-FFF2-40B4-BE49-F238E27FC236}">
                <a16:creationId xmlns:a16="http://schemas.microsoft.com/office/drawing/2014/main" id="{1C285D41-8FD5-9D68-C081-E765FED2E10A}"/>
              </a:ext>
            </a:extLst>
          </p:cNvPr>
          <p:cNvPicPr>
            <a:picLocks noChangeAspect="1"/>
          </p:cNvPicPr>
          <p:nvPr/>
        </p:nvPicPr>
        <p:blipFill>
          <a:blip r:embed="rId2"/>
          <a:stretch>
            <a:fillRect/>
          </a:stretch>
        </p:blipFill>
        <p:spPr>
          <a:xfrm>
            <a:off x="360362" y="0"/>
            <a:ext cx="5921241" cy="6858000"/>
          </a:xfrm>
          <a:prstGeom prst="rect">
            <a:avLst/>
          </a:prstGeom>
        </p:spPr>
      </p:pic>
      <p:sp>
        <p:nvSpPr>
          <p:cNvPr id="5" name="TextBox 4">
            <a:extLst>
              <a:ext uri="{FF2B5EF4-FFF2-40B4-BE49-F238E27FC236}">
                <a16:creationId xmlns:a16="http://schemas.microsoft.com/office/drawing/2014/main" id="{6FD8D2CB-FA56-2C06-1818-D291420964D0}"/>
              </a:ext>
            </a:extLst>
          </p:cNvPr>
          <p:cNvSpPr txBox="1"/>
          <p:nvPr/>
        </p:nvSpPr>
        <p:spPr>
          <a:xfrm>
            <a:off x="6458672" y="975332"/>
            <a:ext cx="5372965"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rPr>
              <a:t>Compute the distance between clones in the bulk repertoire with four or more neighbors and all of the TCRs in the </a:t>
            </a:r>
            <a:r>
              <a:rPr lang="en-US" sz="1400" dirty="0" err="1">
                <a:effectLst/>
              </a:rPr>
              <a:t>VDJdb</a:t>
            </a:r>
            <a:r>
              <a:rPr lang="en-US" sz="1400" dirty="0">
                <a:effectLst/>
              </a:rPr>
              <a:t> table with quality score &gt;0</a:t>
            </a:r>
          </a:p>
          <a:p>
            <a:pPr marL="285750" indent="-285750">
              <a:buFont typeface="Arial" panose="020B0604020202020204" pitchFamily="34" charset="0"/>
              <a:buChar char="•"/>
            </a:pPr>
            <a:r>
              <a:rPr lang="en-US" sz="1400" dirty="0">
                <a:effectLst/>
              </a:rPr>
              <a:t>Join bulk rep with </a:t>
            </a:r>
            <a:r>
              <a:rPr lang="en-US" sz="1400" dirty="0" err="1">
                <a:effectLst/>
              </a:rPr>
              <a:t>vdjdb</a:t>
            </a:r>
            <a:r>
              <a:rPr lang="en-US" sz="1400" dirty="0">
                <a:effectLst/>
              </a:rPr>
              <a:t> -- join-by-distance </a:t>
            </a:r>
            <a:endParaRPr lang="en-US" sz="1400" dirty="0"/>
          </a:p>
          <a:p>
            <a:pPr marL="285750" indent="-285750">
              <a:buFont typeface="Arial" panose="020B0604020202020204" pitchFamily="34" charset="0"/>
              <a:buChar char="•"/>
            </a:pPr>
            <a:r>
              <a:rPr lang="en-US" sz="1400" dirty="0">
                <a:effectLst/>
              </a:rPr>
              <a:t> Within the set of TCRs that have a statistically anomalous number of neighbors, we find that 47 of the TCRs have at least one prior annotation in </a:t>
            </a:r>
            <a:r>
              <a:rPr lang="en-US" sz="1400" dirty="0" err="1">
                <a:effectLst/>
              </a:rPr>
              <a:t>VDJdb</a:t>
            </a:r>
            <a:r>
              <a:rPr lang="en-US" sz="1400" dirty="0">
                <a:effectLst/>
              </a:rPr>
              <a:t> (among annotations with quality score &gt;0) within 24 </a:t>
            </a:r>
            <a:r>
              <a:rPr lang="en-US" sz="1400" dirty="0" err="1">
                <a:effectLst/>
              </a:rPr>
              <a:t>TCRdistance</a:t>
            </a:r>
            <a:r>
              <a:rPr lang="en-US" sz="1400" dirty="0">
                <a:effectLst/>
              </a:rPr>
              <a:t> units. </a:t>
            </a:r>
          </a:p>
          <a:p>
            <a:pPr marL="285750" indent="-285750">
              <a:buFont typeface="Arial" panose="020B0604020202020204" pitchFamily="34" charset="0"/>
              <a:buChar char="•"/>
            </a:pPr>
            <a:r>
              <a:rPr lang="en-US" sz="1400" dirty="0">
                <a:effectLst/>
              </a:rPr>
              <a:t>One could remove only those TCRs with an </a:t>
            </a:r>
            <a:r>
              <a:rPr lang="en-US" sz="1400" dirty="0" err="1">
                <a:effectLst/>
              </a:rPr>
              <a:t>pMHC</a:t>
            </a:r>
            <a:r>
              <a:rPr lang="en-US" sz="1400" dirty="0">
                <a:effectLst/>
              </a:rPr>
              <a:t> annotation matching one or more allele in the donor’s genotype or be more conservative and exclude any TCR highly similar to an already annotated TCR. </a:t>
            </a:r>
            <a:endParaRPr lang="en-US" sz="1400" dirty="0"/>
          </a:p>
          <a:p>
            <a:pPr marL="285750" indent="-285750">
              <a:buFont typeface="Arial" panose="020B0604020202020204" pitchFamily="34" charset="0"/>
              <a:buChar char="•"/>
            </a:pPr>
            <a:r>
              <a:rPr lang="en-US" sz="1400" dirty="0">
                <a:effectLst/>
              </a:rPr>
              <a:t>2000 remaining TCRs, which, based on neighbor enrichment </a:t>
            </a:r>
            <a:r>
              <a:rPr lang="en-US" sz="1400" dirty="0" err="1">
                <a:effectLst/>
              </a:rPr>
              <a:t>sta</a:t>
            </a:r>
            <a:r>
              <a:rPr lang="en-US" sz="1400" dirty="0">
                <a:effectLst/>
              </a:rPr>
              <a:t>- </a:t>
            </a:r>
            <a:r>
              <a:rPr lang="en-US" sz="1400" dirty="0" err="1">
                <a:effectLst/>
              </a:rPr>
              <a:t>tistics</a:t>
            </a:r>
            <a:r>
              <a:rPr lang="en-US" sz="1400" dirty="0">
                <a:effectLst/>
              </a:rPr>
              <a:t>, could represent TCRs under antigenic selection following the patient’s SARS-CoV-2 infection </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37285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89B6A-5BA1-424C-9C66-C62AADA4B546}"/>
              </a:ext>
            </a:extLst>
          </p:cNvPr>
          <p:cNvSpPr>
            <a:spLocks noGrp="1"/>
          </p:cNvSpPr>
          <p:nvPr>
            <p:ph type="title"/>
          </p:nvPr>
        </p:nvSpPr>
        <p:spPr>
          <a:xfrm>
            <a:off x="370681" y="279612"/>
            <a:ext cx="11450638" cy="778563"/>
          </a:xfrm>
        </p:spPr>
        <p:txBody>
          <a:bodyPr>
            <a:normAutofit/>
          </a:bodyPr>
          <a:lstStyle/>
          <a:p>
            <a:r>
              <a:rPr lang="en-US" sz="4000" dirty="0" err="1">
                <a:effectLst/>
                <a:latin typeface="+mn-lt"/>
              </a:rPr>
              <a:t>TCR.dist</a:t>
            </a:r>
            <a:r>
              <a:rPr lang="en-US" sz="4000" dirty="0">
                <a:effectLst/>
                <a:latin typeface="+mn-lt"/>
              </a:rPr>
              <a:t> conceptual overview</a:t>
            </a:r>
            <a:endParaRPr lang="en-US" sz="5400" dirty="0">
              <a:latin typeface="+mn-lt"/>
            </a:endParaRPr>
          </a:p>
        </p:txBody>
      </p:sp>
      <p:sp>
        <p:nvSpPr>
          <p:cNvPr id="3" name="Content Placeholder 2">
            <a:extLst>
              <a:ext uri="{FF2B5EF4-FFF2-40B4-BE49-F238E27FC236}">
                <a16:creationId xmlns:a16="http://schemas.microsoft.com/office/drawing/2014/main" id="{65E3709E-FD84-B4A2-4CD3-419D92C9C022}"/>
              </a:ext>
            </a:extLst>
          </p:cNvPr>
          <p:cNvSpPr>
            <a:spLocks noGrp="1"/>
          </p:cNvSpPr>
          <p:nvPr>
            <p:ph idx="1"/>
          </p:nvPr>
        </p:nvSpPr>
        <p:spPr/>
        <p:txBody>
          <a:bodyPr/>
          <a:lstStyle/>
          <a:p>
            <a:r>
              <a:rPr lang="en-US" sz="1800" dirty="0">
                <a:effectLst/>
                <a:latin typeface="AdvP97CA17"/>
              </a:rPr>
              <a:t>Premise: Complementarity-determining regions (CDRs) of a T cell receptor (TCR) determine its binding affinity with peptide-MHC (</a:t>
            </a:r>
            <a:r>
              <a:rPr lang="en-US" sz="1800" dirty="0" err="1">
                <a:effectLst/>
                <a:latin typeface="AdvP97CA17"/>
              </a:rPr>
              <a:t>pMHC</a:t>
            </a:r>
            <a:r>
              <a:rPr lang="en-US" sz="1800" dirty="0">
                <a:effectLst/>
                <a:latin typeface="AdvP97CA17"/>
              </a:rPr>
              <a:t>) complexes </a:t>
            </a:r>
            <a:endParaRPr lang="en-US" dirty="0"/>
          </a:p>
          <a:p>
            <a:r>
              <a:rPr lang="en-US" sz="1800" dirty="0">
                <a:effectLst/>
                <a:latin typeface="AdvP97CA17"/>
              </a:rPr>
              <a:t>Dash et al. (2017) introduced </a:t>
            </a:r>
            <a:r>
              <a:rPr lang="en-US" sz="1800" dirty="0" err="1">
                <a:effectLst/>
                <a:latin typeface="AdvP97CA17"/>
              </a:rPr>
              <a:t>TCRdist</a:t>
            </a:r>
            <a:r>
              <a:rPr lang="en-US" sz="1800" dirty="0">
                <a:effectLst/>
                <a:latin typeface="AdvP97CA17"/>
              </a:rPr>
              <a:t>, a </a:t>
            </a:r>
            <a:r>
              <a:rPr lang="en-US" sz="1800" u="sng" dirty="0">
                <a:effectLst/>
                <a:latin typeface="AdvP97CA17"/>
              </a:rPr>
              <a:t>weighted multi-CDR distance metric</a:t>
            </a:r>
            <a:r>
              <a:rPr lang="en-US" sz="1800" dirty="0">
                <a:effectLst/>
                <a:latin typeface="AdvP97CA17"/>
              </a:rPr>
              <a:t>, which enabled grouping of paired </a:t>
            </a:r>
            <a:r>
              <a:rPr lang="el-GR" sz="1800" dirty="0" err="1">
                <a:effectLst/>
                <a:latin typeface="AdvOT8608a8d1+0317"/>
              </a:rPr>
              <a:t>αβ</a:t>
            </a:r>
            <a:r>
              <a:rPr lang="el-GR" sz="1800" dirty="0">
                <a:effectLst/>
                <a:latin typeface="AdvOT8608a8d1+0317"/>
              </a:rPr>
              <a:t> </a:t>
            </a:r>
            <a:r>
              <a:rPr lang="en-US" sz="1800" dirty="0">
                <a:effectLst/>
                <a:latin typeface="AdvP97CA17"/>
              </a:rPr>
              <a:t>TCRs by antigen specificity based on their </a:t>
            </a:r>
            <a:r>
              <a:rPr lang="en-US" sz="1800" u="sng" dirty="0">
                <a:effectLst/>
                <a:latin typeface="AdvP97CA17"/>
              </a:rPr>
              <a:t>sequence similarity </a:t>
            </a:r>
            <a:endParaRPr lang="en-US" u="sng" dirty="0"/>
          </a:p>
          <a:p>
            <a:pPr lvl="1"/>
            <a:r>
              <a:rPr lang="en-US" sz="1800" dirty="0">
                <a:effectLst/>
                <a:latin typeface="AdvP97CA17"/>
              </a:rPr>
              <a:t>Differences in the amino acid sequences of the aligned CDRs are totaled based on the number of gaps (</a:t>
            </a:r>
            <a:r>
              <a:rPr lang="en-US" sz="1800" dirty="0">
                <a:effectLst/>
                <a:latin typeface="AdvP4C4E7417"/>
              </a:rPr>
              <a:t>-</a:t>
            </a:r>
            <a:r>
              <a:rPr lang="en-US" sz="1800" dirty="0">
                <a:effectLst/>
                <a:latin typeface="AdvP97CA17"/>
              </a:rPr>
              <a:t>4) and their BLOSUM62 substitution penalties (ranging from 0 to </a:t>
            </a:r>
            <a:r>
              <a:rPr lang="en-US" sz="1800" dirty="0">
                <a:effectLst/>
                <a:latin typeface="AdvP4C4E7417"/>
              </a:rPr>
              <a:t>-</a:t>
            </a:r>
            <a:r>
              <a:rPr lang="en-US" sz="1800" dirty="0">
                <a:effectLst/>
                <a:latin typeface="AdvP97CA17"/>
              </a:rPr>
              <a:t>4) with an additional threefold weighting on CDR3 substitutions e.g. 2aa mismatch in CDR3 calls for penalty of 3*-4*2 = 4 </a:t>
            </a:r>
            <a:r>
              <a:rPr lang="en-US" sz="1800" dirty="0" err="1">
                <a:effectLst/>
                <a:latin typeface="AdvP97CA17"/>
              </a:rPr>
              <a:t>TCRdist</a:t>
            </a:r>
            <a:r>
              <a:rPr lang="en-US" sz="1800" dirty="0">
                <a:effectLst/>
                <a:latin typeface="AdvP97CA17"/>
              </a:rPr>
              <a:t> units (</a:t>
            </a:r>
            <a:r>
              <a:rPr lang="en-US" sz="1800" dirty="0" err="1">
                <a:effectLst/>
                <a:latin typeface="AdvP97CA17"/>
              </a:rPr>
              <a:t>tdus</a:t>
            </a:r>
            <a:r>
              <a:rPr lang="en-US" sz="1800" dirty="0">
                <a:effectLst/>
                <a:latin typeface="AdvP97CA17"/>
              </a:rPr>
              <a:t>) </a:t>
            </a:r>
          </a:p>
          <a:p>
            <a:pPr lvl="1"/>
            <a:r>
              <a:rPr lang="en-US" sz="1800" dirty="0">
                <a:effectLst/>
                <a:latin typeface="AdvP97CA17"/>
              </a:rPr>
              <a:t>A </a:t>
            </a:r>
            <a:r>
              <a:rPr lang="en-US" sz="1800" dirty="0" err="1">
                <a:effectLst/>
                <a:latin typeface="AdvP97CA17"/>
              </a:rPr>
              <a:t>TCRdist</a:t>
            </a:r>
            <a:r>
              <a:rPr lang="en-US" sz="1800" dirty="0">
                <a:effectLst/>
                <a:latin typeface="AdvP97CA17"/>
              </a:rPr>
              <a:t> can vary considerably among TCRs with identical edit distance based on the nature of the nonaligned residues </a:t>
            </a:r>
            <a:endParaRPr lang="en-US" sz="1400" dirty="0"/>
          </a:p>
          <a:p>
            <a:pPr lvl="1"/>
            <a:r>
              <a:rPr lang="en-US" sz="1800" dirty="0" err="1">
                <a:effectLst/>
                <a:latin typeface="AdvP97CA17"/>
              </a:rPr>
              <a:t>TCRdist</a:t>
            </a:r>
            <a:r>
              <a:rPr lang="en-US" sz="1800" dirty="0">
                <a:effectLst/>
                <a:latin typeface="AdvP97CA17"/>
              </a:rPr>
              <a:t> metric can be computed between a pair of single-chain receptors or combined into a paired-chain distance </a:t>
            </a:r>
            <a:endParaRPr lang="en-US" sz="1400" dirty="0"/>
          </a:p>
          <a:p>
            <a:pPr lvl="1"/>
            <a:endParaRPr lang="en-US" sz="1600"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E034851A-7891-3FC7-72C3-32DE52948E94}"/>
              </a:ext>
            </a:extLst>
          </p:cNvPr>
          <p:cNvSpPr>
            <a:spLocks noGrp="1"/>
          </p:cNvSpPr>
          <p:nvPr>
            <p:ph type="sldNum" sz="quarter" idx="4"/>
          </p:nvPr>
        </p:nvSpPr>
        <p:spPr/>
        <p:txBody>
          <a:bodyPr/>
          <a:lstStyle/>
          <a:p>
            <a:fld id="{CEAE5476-76DA-CB44-8F3A-F7D701060610}" type="slidenum">
              <a:rPr lang="en-US" smtClean="0"/>
              <a:pPr/>
              <a:t>3</a:t>
            </a:fld>
            <a:endParaRPr lang="en-US" dirty="0"/>
          </a:p>
        </p:txBody>
      </p:sp>
    </p:spTree>
    <p:extLst>
      <p:ext uri="{BB962C8B-B14F-4D97-AF65-F5344CB8AC3E}">
        <p14:creationId xmlns:p14="http://schemas.microsoft.com/office/powerpoint/2010/main" val="3280510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C0F9-3997-A4EC-4C5F-A2EFD0EF49AF}"/>
              </a:ext>
            </a:extLst>
          </p:cNvPr>
          <p:cNvSpPr>
            <a:spLocks noGrp="1"/>
          </p:cNvSpPr>
          <p:nvPr>
            <p:ph type="title"/>
          </p:nvPr>
        </p:nvSpPr>
        <p:spPr/>
        <p:txBody>
          <a:bodyPr/>
          <a:lstStyle/>
          <a:p>
            <a:r>
              <a:rPr lang="en-US" sz="1800" dirty="0">
                <a:effectLst/>
                <a:latin typeface="AdvP81C610"/>
              </a:rPr>
              <a:t>MIRA-Matched Clones</a:t>
            </a:r>
            <a:endParaRPr lang="en-US" dirty="0"/>
          </a:p>
        </p:txBody>
      </p:sp>
      <p:sp>
        <p:nvSpPr>
          <p:cNvPr id="3" name="Content Placeholder 2">
            <a:extLst>
              <a:ext uri="{FF2B5EF4-FFF2-40B4-BE49-F238E27FC236}">
                <a16:creationId xmlns:a16="http://schemas.microsoft.com/office/drawing/2014/main" id="{73337702-6FB6-54C7-089D-227792949C40}"/>
              </a:ext>
            </a:extLst>
          </p:cNvPr>
          <p:cNvSpPr>
            <a:spLocks noGrp="1"/>
          </p:cNvSpPr>
          <p:nvPr>
            <p:ph idx="1"/>
          </p:nvPr>
        </p:nvSpPr>
        <p:spPr>
          <a:xfrm>
            <a:off x="381000" y="1139825"/>
            <a:ext cx="5140124" cy="3061786"/>
          </a:xfrm>
        </p:spPr>
        <p:txBody>
          <a:bodyPr>
            <a:normAutofit lnSpcReduction="10000"/>
          </a:bodyPr>
          <a:lstStyle/>
          <a:p>
            <a:pPr marL="285750" indent="-285750">
              <a:buFont typeface="Arial" panose="020B0604020202020204" pitchFamily="34" charset="0"/>
              <a:buChar char="•"/>
            </a:pPr>
            <a:r>
              <a:rPr lang="en-US" sz="1400" dirty="0">
                <a:effectLst/>
                <a:latin typeface="+mn-lt"/>
              </a:rPr>
              <a:t>donor also contributed samples for a multiplex identification of an antigen-specific T cell receptor assay (MIRA) experiment </a:t>
            </a:r>
            <a:endParaRPr lang="en-US" sz="1400" dirty="0">
              <a:latin typeface="+mn-lt"/>
            </a:endParaRPr>
          </a:p>
          <a:p>
            <a:pPr marL="285750" indent="-285750">
              <a:buFont typeface="Arial" panose="020B0604020202020204" pitchFamily="34" charset="0"/>
              <a:buChar char="•"/>
            </a:pPr>
            <a:r>
              <a:rPr lang="en-US" sz="1400" dirty="0">
                <a:latin typeface="+mn-lt"/>
              </a:rPr>
              <a:t>MIRA matched </a:t>
            </a:r>
            <a:r>
              <a:rPr lang="en-US" sz="1400" dirty="0">
                <a:solidFill>
                  <a:srgbClr val="111111"/>
                </a:solidFill>
                <a:effectLst/>
                <a:latin typeface="+mn-lt"/>
              </a:rPr>
              <a:t>[</a:t>
            </a:r>
            <a:r>
              <a:rPr lang="en-US" sz="1400" dirty="0">
                <a:solidFill>
                  <a:srgbClr val="426D9E"/>
                </a:solidFill>
                <a:effectLst/>
                <a:latin typeface="+mn-lt"/>
              </a:rPr>
              <a:t>'v_b_gene','j_b_gene','cdr3_b_aa’</a:t>
            </a:r>
            <a:r>
              <a:rPr lang="en-US" sz="1400" dirty="0">
                <a:solidFill>
                  <a:srgbClr val="111111"/>
                </a:solidFill>
                <a:effectLst/>
                <a:latin typeface="+mn-lt"/>
              </a:rPr>
              <a:t>] </a:t>
            </a:r>
            <a:r>
              <a:rPr lang="en-US" sz="1400" dirty="0">
                <a:latin typeface="+mn-lt"/>
              </a:rPr>
              <a:t>clones: </a:t>
            </a:r>
            <a:r>
              <a:rPr lang="en-US" sz="1400" dirty="0">
                <a:effectLst/>
                <a:latin typeface="+mn-lt"/>
              </a:rPr>
              <a:t>multiplex identification of an antigen-specific T cell receptor assay (MIRA) experiment - in vitro CD8 activation marker assays - </a:t>
            </a:r>
            <a:r>
              <a:rPr lang="en-US" sz="1400" i="1" dirty="0">
                <a:solidFill>
                  <a:srgbClr val="609EAF"/>
                </a:solidFill>
                <a:effectLst/>
                <a:latin typeface="+mn-lt"/>
              </a:rPr>
              <a:t>with &gt; 4 within repertoire neighbors</a:t>
            </a:r>
          </a:p>
          <a:p>
            <a:pPr marL="285750" indent="-285750">
              <a:buFont typeface="Arial" panose="020B0604020202020204" pitchFamily="34" charset="0"/>
              <a:buChar char="•"/>
            </a:pPr>
            <a:r>
              <a:rPr lang="en-US" sz="1400" dirty="0">
                <a:effectLst/>
                <a:latin typeface="+mn-lt"/>
              </a:rPr>
              <a:t>The presence of SARS-CoV-2 MIRA-matched clones that also have higher than expected neighbor frequency suggests that statis- tical degree enrichment methods such as ALICE, TCRNET, and the method above using </a:t>
            </a:r>
            <a:r>
              <a:rPr lang="en-US" sz="1400" dirty="0" err="1">
                <a:effectLst/>
                <a:latin typeface="+mn-lt"/>
              </a:rPr>
              <a:t>TCRdist</a:t>
            </a:r>
            <a:r>
              <a:rPr lang="en-US" sz="1400" dirty="0">
                <a:effectLst/>
                <a:latin typeface="+mn-lt"/>
              </a:rPr>
              <a:t> can be useful for identifying clones that are under antigenic selection from a recent natural infection. </a:t>
            </a:r>
            <a:endParaRPr lang="en-US" sz="1400" dirty="0">
              <a:latin typeface="+mn-lt"/>
            </a:endParaRPr>
          </a:p>
          <a:p>
            <a:pPr marL="285750" indent="-285750">
              <a:buFont typeface="Arial" panose="020B0604020202020204" pitchFamily="34" charset="0"/>
              <a:buChar char="•"/>
            </a:pPr>
            <a:endParaRPr lang="en-US" sz="1800" dirty="0">
              <a:effectLst/>
            </a:endParaRPr>
          </a:p>
        </p:txBody>
      </p:sp>
      <p:sp>
        <p:nvSpPr>
          <p:cNvPr id="4" name="Slide Number Placeholder 3">
            <a:extLst>
              <a:ext uri="{FF2B5EF4-FFF2-40B4-BE49-F238E27FC236}">
                <a16:creationId xmlns:a16="http://schemas.microsoft.com/office/drawing/2014/main" id="{293B144F-FCC9-D3B2-B42E-483232C603B8}"/>
              </a:ext>
            </a:extLst>
          </p:cNvPr>
          <p:cNvSpPr>
            <a:spLocks noGrp="1"/>
          </p:cNvSpPr>
          <p:nvPr>
            <p:ph type="sldNum" sz="quarter" idx="4"/>
          </p:nvPr>
        </p:nvSpPr>
        <p:spPr/>
        <p:txBody>
          <a:bodyPr/>
          <a:lstStyle/>
          <a:p>
            <a:fld id="{CEAE5476-76DA-CB44-8F3A-F7D701060610}" type="slidenum">
              <a:rPr lang="en-US" smtClean="0"/>
              <a:pPr/>
              <a:t>30</a:t>
            </a:fld>
            <a:endParaRPr lang="en-US" dirty="0"/>
          </a:p>
        </p:txBody>
      </p:sp>
      <p:pic>
        <p:nvPicPr>
          <p:cNvPr id="5" name="Picture 4">
            <a:extLst>
              <a:ext uri="{FF2B5EF4-FFF2-40B4-BE49-F238E27FC236}">
                <a16:creationId xmlns:a16="http://schemas.microsoft.com/office/drawing/2014/main" id="{A19ADA13-FCB7-EB03-3B0D-4DEC37FD1D61}"/>
              </a:ext>
            </a:extLst>
          </p:cNvPr>
          <p:cNvPicPr>
            <a:picLocks noChangeAspect="1"/>
          </p:cNvPicPr>
          <p:nvPr/>
        </p:nvPicPr>
        <p:blipFill>
          <a:blip r:embed="rId2"/>
          <a:stretch>
            <a:fillRect/>
          </a:stretch>
        </p:blipFill>
        <p:spPr>
          <a:xfrm>
            <a:off x="508965" y="4244388"/>
            <a:ext cx="5140124" cy="2302140"/>
          </a:xfrm>
          <a:prstGeom prst="rect">
            <a:avLst/>
          </a:prstGeom>
        </p:spPr>
      </p:pic>
      <p:pic>
        <p:nvPicPr>
          <p:cNvPr id="7" name="Picture 6">
            <a:extLst>
              <a:ext uri="{FF2B5EF4-FFF2-40B4-BE49-F238E27FC236}">
                <a16:creationId xmlns:a16="http://schemas.microsoft.com/office/drawing/2014/main" id="{E82D15CD-88EC-C738-1BE2-5F5DB0AE8137}"/>
              </a:ext>
            </a:extLst>
          </p:cNvPr>
          <p:cNvPicPr>
            <a:picLocks noChangeAspect="1"/>
          </p:cNvPicPr>
          <p:nvPr/>
        </p:nvPicPr>
        <p:blipFill>
          <a:blip r:embed="rId3"/>
          <a:stretch>
            <a:fillRect/>
          </a:stretch>
        </p:blipFill>
        <p:spPr>
          <a:xfrm>
            <a:off x="5649090" y="57837"/>
            <a:ext cx="4791275" cy="4737238"/>
          </a:xfrm>
          <a:prstGeom prst="rect">
            <a:avLst/>
          </a:prstGeom>
        </p:spPr>
      </p:pic>
      <p:pic>
        <p:nvPicPr>
          <p:cNvPr id="8" name="Picture 7">
            <a:extLst>
              <a:ext uri="{FF2B5EF4-FFF2-40B4-BE49-F238E27FC236}">
                <a16:creationId xmlns:a16="http://schemas.microsoft.com/office/drawing/2014/main" id="{4439C3EB-6934-D9A1-7827-9549C9A23B9C}"/>
              </a:ext>
            </a:extLst>
          </p:cNvPr>
          <p:cNvPicPr>
            <a:picLocks noChangeAspect="1"/>
          </p:cNvPicPr>
          <p:nvPr/>
        </p:nvPicPr>
        <p:blipFill>
          <a:blip r:embed="rId4"/>
          <a:stretch>
            <a:fillRect/>
          </a:stretch>
        </p:blipFill>
        <p:spPr>
          <a:xfrm>
            <a:off x="6949678" y="4852911"/>
            <a:ext cx="2738332" cy="2009027"/>
          </a:xfrm>
          <a:prstGeom prst="rect">
            <a:avLst/>
          </a:prstGeom>
        </p:spPr>
      </p:pic>
    </p:spTree>
    <p:extLst>
      <p:ext uri="{BB962C8B-B14F-4D97-AF65-F5344CB8AC3E}">
        <p14:creationId xmlns:p14="http://schemas.microsoft.com/office/powerpoint/2010/main" val="3865056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8BB7-626D-5D61-5A61-179B95C3DB78}"/>
              </a:ext>
            </a:extLst>
          </p:cNvPr>
          <p:cNvSpPr>
            <a:spLocks noGrp="1"/>
          </p:cNvSpPr>
          <p:nvPr>
            <p:ph type="title"/>
          </p:nvPr>
        </p:nvSpPr>
        <p:spPr/>
        <p:txBody>
          <a:bodyPr/>
          <a:lstStyle/>
          <a:p>
            <a:r>
              <a:rPr lang="en-US" dirty="0"/>
              <a:t>What we liked</a:t>
            </a:r>
          </a:p>
        </p:txBody>
      </p:sp>
      <p:sp>
        <p:nvSpPr>
          <p:cNvPr id="3" name="Content Placeholder 2">
            <a:extLst>
              <a:ext uri="{FF2B5EF4-FFF2-40B4-BE49-F238E27FC236}">
                <a16:creationId xmlns:a16="http://schemas.microsoft.com/office/drawing/2014/main" id="{4A73C80D-E852-7348-6485-CC37D1B458F2}"/>
              </a:ext>
            </a:extLst>
          </p:cNvPr>
          <p:cNvSpPr>
            <a:spLocks noGrp="1"/>
          </p:cNvSpPr>
          <p:nvPr>
            <p:ph idx="1"/>
          </p:nvPr>
        </p:nvSpPr>
        <p:spPr/>
        <p:txBody>
          <a:bodyPr/>
          <a:lstStyle/>
          <a:p>
            <a:r>
              <a:rPr lang="en-US" dirty="0"/>
              <a:t>Allowing change of distance metrics</a:t>
            </a:r>
          </a:p>
          <a:p>
            <a:r>
              <a:rPr lang="en-US" dirty="0"/>
              <a:t>Multi-CDR metrics</a:t>
            </a:r>
          </a:p>
          <a:p>
            <a:r>
              <a:rPr lang="en-US" dirty="0"/>
              <a:t>Scalable</a:t>
            </a:r>
          </a:p>
          <a:p>
            <a:endParaRPr lang="en-US" dirty="0"/>
          </a:p>
          <a:p>
            <a:r>
              <a:rPr lang="en-US" dirty="0"/>
              <a:t>What we don’t like</a:t>
            </a:r>
          </a:p>
          <a:p>
            <a:pPr lvl="1"/>
            <a:r>
              <a:rPr lang="en-US" dirty="0"/>
              <a:t>It’s not in R!!!</a:t>
            </a:r>
          </a:p>
          <a:p>
            <a:pPr lvl="1"/>
            <a:r>
              <a:rPr lang="en-US" dirty="0"/>
              <a:t>Installation heavy</a:t>
            </a:r>
          </a:p>
        </p:txBody>
      </p:sp>
      <p:sp>
        <p:nvSpPr>
          <p:cNvPr id="4" name="Slide Number Placeholder 3">
            <a:extLst>
              <a:ext uri="{FF2B5EF4-FFF2-40B4-BE49-F238E27FC236}">
                <a16:creationId xmlns:a16="http://schemas.microsoft.com/office/drawing/2014/main" id="{A27906F5-F0A1-115B-A876-ADA244BB88DE}"/>
              </a:ext>
            </a:extLst>
          </p:cNvPr>
          <p:cNvSpPr>
            <a:spLocks noGrp="1"/>
          </p:cNvSpPr>
          <p:nvPr>
            <p:ph type="sldNum" sz="quarter" idx="4"/>
          </p:nvPr>
        </p:nvSpPr>
        <p:spPr/>
        <p:txBody>
          <a:bodyPr/>
          <a:lstStyle/>
          <a:p>
            <a:fld id="{CEAE5476-76DA-CB44-8F3A-F7D701060610}" type="slidenum">
              <a:rPr lang="en-US" smtClean="0"/>
              <a:pPr/>
              <a:t>31</a:t>
            </a:fld>
            <a:endParaRPr lang="en-US" dirty="0"/>
          </a:p>
        </p:txBody>
      </p:sp>
    </p:spTree>
    <p:extLst>
      <p:ext uri="{BB962C8B-B14F-4D97-AF65-F5344CB8AC3E}">
        <p14:creationId xmlns:p14="http://schemas.microsoft.com/office/powerpoint/2010/main" val="61826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250D-81A0-1678-8592-145A5A5722D3}"/>
              </a:ext>
            </a:extLst>
          </p:cNvPr>
          <p:cNvSpPr>
            <a:spLocks noGrp="1"/>
          </p:cNvSpPr>
          <p:nvPr>
            <p:ph type="title"/>
          </p:nvPr>
        </p:nvSpPr>
        <p:spPr>
          <a:xfrm>
            <a:off x="370681" y="172279"/>
            <a:ext cx="11450638" cy="778563"/>
          </a:xfrm>
        </p:spPr>
        <p:txBody>
          <a:bodyPr>
            <a:normAutofit/>
          </a:bodyPr>
          <a:lstStyle/>
          <a:p>
            <a:r>
              <a:rPr lang="en-US" sz="4000" dirty="0">
                <a:effectLst/>
                <a:latin typeface="AdvP97CA17"/>
              </a:rPr>
              <a:t>tcrdist3 </a:t>
            </a:r>
            <a:endParaRPr lang="en-US" sz="5400" dirty="0"/>
          </a:p>
        </p:txBody>
      </p:sp>
      <p:sp>
        <p:nvSpPr>
          <p:cNvPr id="3" name="Content Placeholder 2">
            <a:extLst>
              <a:ext uri="{FF2B5EF4-FFF2-40B4-BE49-F238E27FC236}">
                <a16:creationId xmlns:a16="http://schemas.microsoft.com/office/drawing/2014/main" id="{0FF1C3A1-574C-BF73-246D-5B8C382C83DF}"/>
              </a:ext>
            </a:extLst>
          </p:cNvPr>
          <p:cNvSpPr>
            <a:spLocks noGrp="1"/>
          </p:cNvSpPr>
          <p:nvPr>
            <p:ph idx="1"/>
          </p:nvPr>
        </p:nvSpPr>
        <p:spPr/>
        <p:txBody>
          <a:bodyPr>
            <a:normAutofit/>
          </a:bodyPr>
          <a:lstStyle/>
          <a:p>
            <a:r>
              <a:rPr lang="en-US" sz="1800" dirty="0">
                <a:effectLst/>
                <a:latin typeface="AdvP97CA17"/>
              </a:rPr>
              <a:t>new open-source Python software package </a:t>
            </a:r>
            <a:endParaRPr lang="en-US" dirty="0"/>
          </a:p>
          <a:p>
            <a:r>
              <a:rPr lang="en-US" sz="1800" dirty="0">
                <a:effectLst/>
                <a:latin typeface="AdvP97CA17"/>
              </a:rPr>
              <a:t>an interface to compute the </a:t>
            </a:r>
            <a:r>
              <a:rPr lang="en-US" sz="1800" dirty="0" err="1">
                <a:effectLst/>
                <a:latin typeface="AdvP97CA17"/>
              </a:rPr>
              <a:t>TCRdist</a:t>
            </a:r>
            <a:r>
              <a:rPr lang="en-US" sz="1800" dirty="0">
                <a:effectLst/>
                <a:latin typeface="AdvP97CA17"/>
              </a:rPr>
              <a:t> metric</a:t>
            </a:r>
          </a:p>
          <a:p>
            <a:r>
              <a:rPr lang="en-US" sz="1800" dirty="0">
                <a:effectLst/>
                <a:latin typeface="AdvP97CA17"/>
              </a:rPr>
              <a:t>brings new flexibility to distance-based repertoire analysis</a:t>
            </a:r>
          </a:p>
          <a:p>
            <a:pPr lvl="1"/>
            <a:r>
              <a:rPr lang="en-US" sz="1800" dirty="0">
                <a:effectLst/>
                <a:latin typeface="AdvP97CA17"/>
              </a:rPr>
              <a:t>allowing customization of the distance metric </a:t>
            </a:r>
            <a:r>
              <a:rPr lang="en-US" sz="1800" dirty="0" err="1">
                <a:effectLst/>
                <a:latin typeface="AdvP97CA17"/>
              </a:rPr>
              <a:t>e.g</a:t>
            </a:r>
            <a:r>
              <a:rPr lang="en-US" sz="1800" dirty="0">
                <a:effectLst/>
                <a:latin typeface="AdvP97CA17"/>
              </a:rPr>
              <a:t> Smith-Waterman alignment score, aligned Hamming distance, or edit distance</a:t>
            </a:r>
          </a:p>
          <a:p>
            <a:pPr lvl="1"/>
            <a:r>
              <a:rPr lang="en-US" sz="1800" dirty="0">
                <a:effectLst/>
                <a:latin typeface="AdvP97CA17"/>
              </a:rPr>
              <a:t>at-scale computation with sparse data representations</a:t>
            </a:r>
          </a:p>
          <a:p>
            <a:pPr lvl="1"/>
            <a:r>
              <a:rPr lang="en-US" sz="1800" dirty="0">
                <a:effectLst/>
                <a:latin typeface="AdvP97CA17"/>
              </a:rPr>
              <a:t>parallelized, byte-compiled code </a:t>
            </a:r>
          </a:p>
          <a:p>
            <a:r>
              <a:rPr lang="en-US" sz="1800" dirty="0">
                <a:effectLst/>
                <a:latin typeface="AdvP97CA17"/>
              </a:rPr>
              <a:t>can be used for pairwise distance computation between single- or paired-chain TCRs </a:t>
            </a:r>
            <a:endParaRPr lang="en-US" dirty="0"/>
          </a:p>
          <a:p>
            <a:pPr lvl="1"/>
            <a:r>
              <a:rPr lang="en-US" dirty="0">
                <a:latin typeface="AdvP97CA17"/>
              </a:rPr>
              <a:t> </a:t>
            </a:r>
            <a:r>
              <a:rPr lang="en-US" sz="1800" dirty="0">
                <a:effectLst/>
                <a:latin typeface="AdvP97CA17"/>
              </a:rPr>
              <a:t>examining TCR sequence features conferring antigen specificity</a:t>
            </a:r>
          </a:p>
          <a:p>
            <a:pPr lvl="1"/>
            <a:r>
              <a:rPr lang="en-US" sz="1800" dirty="0">
                <a:effectLst/>
                <a:latin typeface="AdvP97CA17"/>
              </a:rPr>
              <a:t>characterizing the potential specificities of an unannotated TCR repertoire with a library of previously annotated TCR sequences </a:t>
            </a:r>
            <a:endParaRPr lang="en-US" dirty="0"/>
          </a:p>
          <a:p>
            <a:pPr lvl="1"/>
            <a:r>
              <a:rPr lang="en-US" sz="1800" dirty="0">
                <a:effectLst/>
                <a:latin typeface="AdvP97CA17"/>
              </a:rPr>
              <a:t>with a distance-based approach, matching of TCRs can be based on sequence similarity as opposed to requiring exact sequence matching </a:t>
            </a:r>
            <a:endParaRPr lang="en-US" dirty="0"/>
          </a:p>
          <a:p>
            <a:pPr marL="457200" lvl="1" indent="0">
              <a:buNone/>
            </a:pP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8022CD91-73AA-BD4A-CB12-AF4E1A39F51A}"/>
              </a:ext>
            </a:extLst>
          </p:cNvPr>
          <p:cNvSpPr>
            <a:spLocks noGrp="1"/>
          </p:cNvSpPr>
          <p:nvPr>
            <p:ph type="sldNum" sz="quarter" idx="4"/>
          </p:nvPr>
        </p:nvSpPr>
        <p:spPr/>
        <p:txBody>
          <a:bodyPr/>
          <a:lstStyle/>
          <a:p>
            <a:fld id="{CEAE5476-76DA-CB44-8F3A-F7D701060610}" type="slidenum">
              <a:rPr lang="en-US" smtClean="0"/>
              <a:pPr/>
              <a:t>4</a:t>
            </a:fld>
            <a:endParaRPr lang="en-US" dirty="0"/>
          </a:p>
        </p:txBody>
      </p:sp>
    </p:spTree>
    <p:extLst>
      <p:ext uri="{BB962C8B-B14F-4D97-AF65-F5344CB8AC3E}">
        <p14:creationId xmlns:p14="http://schemas.microsoft.com/office/powerpoint/2010/main" val="2474253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2482-4BD8-0D0D-BCAE-81DA7515F3BC}"/>
              </a:ext>
            </a:extLst>
          </p:cNvPr>
          <p:cNvSpPr>
            <a:spLocks noGrp="1"/>
          </p:cNvSpPr>
          <p:nvPr>
            <p:ph type="title"/>
          </p:nvPr>
        </p:nvSpPr>
        <p:spPr/>
        <p:txBody>
          <a:bodyPr>
            <a:normAutofit/>
          </a:bodyPr>
          <a:lstStyle/>
          <a:p>
            <a:r>
              <a:rPr lang="en-US" dirty="0"/>
              <a:t>Dataset:</a:t>
            </a:r>
          </a:p>
        </p:txBody>
      </p:sp>
      <p:sp>
        <p:nvSpPr>
          <p:cNvPr id="3" name="Content Placeholder 2">
            <a:extLst>
              <a:ext uri="{FF2B5EF4-FFF2-40B4-BE49-F238E27FC236}">
                <a16:creationId xmlns:a16="http://schemas.microsoft.com/office/drawing/2014/main" id="{F80F20DE-7AFB-7220-1FEE-C35039323E60}"/>
              </a:ext>
            </a:extLst>
          </p:cNvPr>
          <p:cNvSpPr>
            <a:spLocks noGrp="1"/>
          </p:cNvSpPr>
          <p:nvPr>
            <p:ph idx="1"/>
          </p:nvPr>
        </p:nvSpPr>
        <p:spPr/>
        <p:txBody>
          <a:bodyPr/>
          <a:lstStyle/>
          <a:p>
            <a:r>
              <a:rPr lang="en-US" sz="2000" dirty="0">
                <a:effectLst/>
                <a:latin typeface="AdvP97CA17"/>
              </a:rPr>
              <a:t>Paired-chain SARS-CoV-2 epitope- specific dataset by </a:t>
            </a:r>
            <a:r>
              <a:rPr lang="en-US" sz="2000" dirty="0" err="1">
                <a:effectLst/>
                <a:latin typeface="AdvP97CA17"/>
              </a:rPr>
              <a:t>Minervina</a:t>
            </a:r>
            <a:r>
              <a:rPr lang="en-US" sz="2000" dirty="0">
                <a:effectLst/>
                <a:latin typeface="AdvP97CA17"/>
              </a:rPr>
              <a:t> and </a:t>
            </a:r>
            <a:r>
              <a:rPr lang="en-US" sz="2000" dirty="0" err="1">
                <a:effectLst/>
                <a:latin typeface="AdvP97CA17"/>
              </a:rPr>
              <a:t>Pogorelyy</a:t>
            </a:r>
            <a:r>
              <a:rPr lang="en-US" sz="2000" dirty="0">
                <a:effectLst/>
                <a:latin typeface="AdvP97CA17"/>
              </a:rPr>
              <a:t> et al.</a:t>
            </a:r>
          </a:p>
          <a:p>
            <a:pPr lvl="1"/>
            <a:r>
              <a:rPr lang="en-US" sz="1800" dirty="0">
                <a:effectLst/>
                <a:latin typeface="AdvP97CA17"/>
              </a:rPr>
              <a:t>examine shared sequence features of antigen-specific TCRs </a:t>
            </a:r>
            <a:endParaRPr lang="en-US" dirty="0"/>
          </a:p>
          <a:p>
            <a:pPr lvl="1"/>
            <a:r>
              <a:rPr lang="en-US" sz="1800" dirty="0">
                <a:effectLst/>
                <a:latin typeface="AdvP97CA17"/>
              </a:rPr>
              <a:t>find potentially interesting clusters of similar TCRs within an </a:t>
            </a:r>
            <a:r>
              <a:rPr lang="en-US" sz="1800" dirty="0" err="1">
                <a:effectLst/>
                <a:latin typeface="AdvP97CA17"/>
              </a:rPr>
              <a:t>unanno</a:t>
            </a:r>
            <a:r>
              <a:rPr lang="en-US" sz="1800" dirty="0">
                <a:effectLst/>
                <a:latin typeface="AdvP97CA17"/>
              </a:rPr>
              <a:t>- </a:t>
            </a:r>
            <a:r>
              <a:rPr lang="en-US" sz="1800" dirty="0" err="1">
                <a:effectLst/>
                <a:latin typeface="AdvP97CA17"/>
              </a:rPr>
              <a:t>tated</a:t>
            </a:r>
            <a:r>
              <a:rPr lang="en-US" sz="1800" dirty="0">
                <a:effectLst/>
                <a:latin typeface="AdvP97CA17"/>
              </a:rPr>
              <a:t> set of repertoires from COVID-19 patients</a:t>
            </a:r>
          </a:p>
          <a:p>
            <a:pPr lvl="1"/>
            <a:r>
              <a:rPr lang="en-US" sz="1800" dirty="0">
                <a:effectLst/>
                <a:latin typeface="AdvP97CA17"/>
              </a:rPr>
              <a:t>applied directly to bulk repertoires to identify the clones most likely to be under antigenic selection </a:t>
            </a: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97BAF9A0-25ED-B953-BAFC-B9E6EB3282C7}"/>
              </a:ext>
            </a:extLst>
          </p:cNvPr>
          <p:cNvSpPr>
            <a:spLocks noGrp="1"/>
          </p:cNvSpPr>
          <p:nvPr>
            <p:ph type="sldNum" sz="quarter" idx="4"/>
          </p:nvPr>
        </p:nvSpPr>
        <p:spPr/>
        <p:txBody>
          <a:bodyPr/>
          <a:lstStyle/>
          <a:p>
            <a:fld id="{CEAE5476-76DA-CB44-8F3A-F7D701060610}" type="slidenum">
              <a:rPr lang="en-US" smtClean="0"/>
              <a:pPr/>
              <a:t>5</a:t>
            </a:fld>
            <a:endParaRPr lang="en-US" dirty="0"/>
          </a:p>
        </p:txBody>
      </p:sp>
      <p:pic>
        <p:nvPicPr>
          <p:cNvPr id="5" name="Picture 4">
            <a:extLst>
              <a:ext uri="{FF2B5EF4-FFF2-40B4-BE49-F238E27FC236}">
                <a16:creationId xmlns:a16="http://schemas.microsoft.com/office/drawing/2014/main" id="{7925276B-4FC2-4DA8-51DF-74B309E2EF92}"/>
              </a:ext>
            </a:extLst>
          </p:cNvPr>
          <p:cNvPicPr>
            <a:picLocks noChangeAspect="1"/>
          </p:cNvPicPr>
          <p:nvPr/>
        </p:nvPicPr>
        <p:blipFill>
          <a:blip r:embed="rId2"/>
          <a:stretch>
            <a:fillRect/>
          </a:stretch>
        </p:blipFill>
        <p:spPr>
          <a:xfrm>
            <a:off x="248695" y="3429000"/>
            <a:ext cx="11821480" cy="1979161"/>
          </a:xfrm>
          <a:prstGeom prst="rect">
            <a:avLst/>
          </a:prstGeom>
        </p:spPr>
      </p:pic>
      <p:sp>
        <p:nvSpPr>
          <p:cNvPr id="7" name="TextBox 6">
            <a:extLst>
              <a:ext uri="{FF2B5EF4-FFF2-40B4-BE49-F238E27FC236}">
                <a16:creationId xmlns:a16="http://schemas.microsoft.com/office/drawing/2014/main" id="{F74F0A8B-96E3-05B9-34E9-2169814184FB}"/>
              </a:ext>
            </a:extLst>
          </p:cNvPr>
          <p:cNvSpPr txBox="1"/>
          <p:nvPr/>
        </p:nvSpPr>
        <p:spPr>
          <a:xfrm>
            <a:off x="3111435" y="5446256"/>
            <a:ext cx="6096000" cy="646331"/>
          </a:xfrm>
          <a:prstGeom prst="rect">
            <a:avLst/>
          </a:prstGeom>
          <a:noFill/>
        </p:spPr>
        <p:txBody>
          <a:bodyPr wrap="square">
            <a:spAutoFit/>
          </a:bodyPr>
          <a:lstStyle/>
          <a:p>
            <a:r>
              <a:rPr lang="en-US" sz="1800" dirty="0">
                <a:effectLst/>
                <a:latin typeface="AdvP97CA17"/>
              </a:rPr>
              <a:t>TCR chains found in 18 subjects recovered from six of the most frequently identified DNA-labeled peptide/MHC dextramers</a:t>
            </a:r>
            <a:endParaRPr lang="en-US" dirty="0"/>
          </a:p>
        </p:txBody>
      </p:sp>
    </p:spTree>
    <p:extLst>
      <p:ext uri="{BB962C8B-B14F-4D97-AF65-F5344CB8AC3E}">
        <p14:creationId xmlns:p14="http://schemas.microsoft.com/office/powerpoint/2010/main" val="342387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72F5-06A9-4D3C-325D-1FBC44687F8B}"/>
              </a:ext>
            </a:extLst>
          </p:cNvPr>
          <p:cNvSpPr>
            <a:spLocks noGrp="1"/>
          </p:cNvSpPr>
          <p:nvPr>
            <p:ph type="title"/>
          </p:nvPr>
        </p:nvSpPr>
        <p:spPr/>
        <p:txBody>
          <a:bodyPr/>
          <a:lstStyle/>
          <a:p>
            <a:r>
              <a:rPr lang="en-US" dirty="0"/>
              <a:t>Prep &amp; installations</a:t>
            </a:r>
          </a:p>
        </p:txBody>
      </p:sp>
      <p:sp>
        <p:nvSpPr>
          <p:cNvPr id="3" name="Content Placeholder 2">
            <a:extLst>
              <a:ext uri="{FF2B5EF4-FFF2-40B4-BE49-F238E27FC236}">
                <a16:creationId xmlns:a16="http://schemas.microsoft.com/office/drawing/2014/main" id="{53A9CB46-6843-1337-D311-801AE54920B4}"/>
              </a:ext>
            </a:extLst>
          </p:cNvPr>
          <p:cNvSpPr>
            <a:spLocks noGrp="1"/>
          </p:cNvSpPr>
          <p:nvPr>
            <p:ph idx="1"/>
          </p:nvPr>
        </p:nvSpPr>
        <p:spPr>
          <a:xfrm>
            <a:off x="380999" y="927652"/>
            <a:ext cx="11443447" cy="5528711"/>
          </a:xfrm>
        </p:spPr>
        <p:txBody>
          <a:bodyPr/>
          <a:lstStyle/>
          <a:p>
            <a:r>
              <a:rPr lang="en-US" dirty="0"/>
              <a:t>https://</a:t>
            </a:r>
            <a:r>
              <a:rPr lang="en-US" dirty="0" err="1"/>
              <a:t>github.com</a:t>
            </a:r>
            <a:r>
              <a:rPr lang="en-US" dirty="0"/>
              <a:t>/</a:t>
            </a:r>
            <a:r>
              <a:rPr lang="en-US" dirty="0" err="1"/>
              <a:t>ShwetaCh</a:t>
            </a:r>
            <a:r>
              <a:rPr lang="en-US" dirty="0"/>
              <a:t>/</a:t>
            </a:r>
            <a:r>
              <a:rPr lang="en-US" dirty="0" err="1"/>
              <a:t>tcrdist</a:t>
            </a:r>
            <a:r>
              <a:rPr lang="en-US" dirty="0"/>
              <a:t>/blob/main/tcrdist3.py</a:t>
            </a:r>
          </a:p>
        </p:txBody>
      </p:sp>
      <p:sp>
        <p:nvSpPr>
          <p:cNvPr id="4" name="Slide Number Placeholder 3">
            <a:extLst>
              <a:ext uri="{FF2B5EF4-FFF2-40B4-BE49-F238E27FC236}">
                <a16:creationId xmlns:a16="http://schemas.microsoft.com/office/drawing/2014/main" id="{24C40822-5B08-A43C-D840-A56989C7D8D7}"/>
              </a:ext>
            </a:extLst>
          </p:cNvPr>
          <p:cNvSpPr>
            <a:spLocks noGrp="1"/>
          </p:cNvSpPr>
          <p:nvPr>
            <p:ph type="sldNum" sz="quarter" idx="4"/>
          </p:nvPr>
        </p:nvSpPr>
        <p:spPr/>
        <p:txBody>
          <a:bodyPr/>
          <a:lstStyle/>
          <a:p>
            <a:fld id="{CEAE5476-76DA-CB44-8F3A-F7D701060610}" type="slidenum">
              <a:rPr lang="en-US" smtClean="0"/>
              <a:pPr/>
              <a:t>6</a:t>
            </a:fld>
            <a:endParaRPr lang="en-US" dirty="0"/>
          </a:p>
        </p:txBody>
      </p:sp>
      <p:pic>
        <p:nvPicPr>
          <p:cNvPr id="6" name="Picture 5">
            <a:extLst>
              <a:ext uri="{FF2B5EF4-FFF2-40B4-BE49-F238E27FC236}">
                <a16:creationId xmlns:a16="http://schemas.microsoft.com/office/drawing/2014/main" id="{68633666-2456-4DD4-8E39-3C0B83738F4B}"/>
              </a:ext>
            </a:extLst>
          </p:cNvPr>
          <p:cNvPicPr>
            <a:picLocks noChangeAspect="1"/>
          </p:cNvPicPr>
          <p:nvPr/>
        </p:nvPicPr>
        <p:blipFill>
          <a:blip r:embed="rId2"/>
          <a:stretch>
            <a:fillRect/>
          </a:stretch>
        </p:blipFill>
        <p:spPr>
          <a:xfrm>
            <a:off x="380998" y="1538591"/>
            <a:ext cx="10770705" cy="4798571"/>
          </a:xfrm>
          <a:prstGeom prst="rect">
            <a:avLst/>
          </a:prstGeom>
        </p:spPr>
      </p:pic>
    </p:spTree>
    <p:extLst>
      <p:ext uri="{BB962C8B-B14F-4D97-AF65-F5344CB8AC3E}">
        <p14:creationId xmlns:p14="http://schemas.microsoft.com/office/powerpoint/2010/main" val="2963145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DF-2A38-3EED-3BA0-E4566E96F102}"/>
              </a:ext>
            </a:extLst>
          </p:cNvPr>
          <p:cNvSpPr>
            <a:spLocks noGrp="1"/>
          </p:cNvSpPr>
          <p:nvPr>
            <p:ph type="title"/>
          </p:nvPr>
        </p:nvSpPr>
        <p:spPr/>
        <p:txBody>
          <a:bodyPr/>
          <a:lstStyle/>
          <a:p>
            <a:r>
              <a:rPr lang="en-US" dirty="0"/>
              <a:t>Dataset Prep</a:t>
            </a:r>
          </a:p>
        </p:txBody>
      </p:sp>
      <p:sp>
        <p:nvSpPr>
          <p:cNvPr id="3" name="Content Placeholder 2">
            <a:extLst>
              <a:ext uri="{FF2B5EF4-FFF2-40B4-BE49-F238E27FC236}">
                <a16:creationId xmlns:a16="http://schemas.microsoft.com/office/drawing/2014/main" id="{92DBF8DB-9699-C4CB-4AF8-8AD1DA6457A7}"/>
              </a:ext>
            </a:extLst>
          </p:cNvPr>
          <p:cNvSpPr>
            <a:spLocks noGrp="1"/>
          </p:cNvSpPr>
          <p:nvPr>
            <p:ph idx="1"/>
          </p:nvPr>
        </p:nvSpPr>
        <p:spPr>
          <a:xfrm>
            <a:off x="360362" y="778563"/>
            <a:ext cx="11443447" cy="5048940"/>
          </a:xfrm>
        </p:spPr>
        <p:txBody>
          <a:bodyPr>
            <a:normAutofit/>
          </a:bodyPr>
          <a:lstStyle/>
          <a:p>
            <a:r>
              <a:rPr lang="en-US" sz="1800" dirty="0">
                <a:effectLst/>
                <a:latin typeface="AdvP97CA17"/>
              </a:rPr>
              <a:t>Rep-Seq data is produced using several technologies (e.g., RACE- 5, Adaptive Biotechnologies, and 10X) </a:t>
            </a:r>
            <a:endParaRPr lang="en-US" dirty="0"/>
          </a:p>
          <a:p>
            <a:r>
              <a:rPr lang="en-US" sz="1800" dirty="0">
                <a:effectLst/>
                <a:latin typeface="AdvP97CA17"/>
              </a:rPr>
              <a:t>gene-calling tools (e.g., MIXCR, MIGEC, </a:t>
            </a:r>
            <a:r>
              <a:rPr lang="en-US" sz="1800" dirty="0" err="1">
                <a:effectLst/>
                <a:latin typeface="AdvP97CA17"/>
              </a:rPr>
              <a:t>ImmunoSeq</a:t>
            </a:r>
            <a:r>
              <a:rPr lang="en-US" sz="1800" dirty="0">
                <a:effectLst/>
                <a:latin typeface="AdvP97CA17"/>
              </a:rPr>
              <a:t>, Cell Ranger) </a:t>
            </a:r>
            <a:endParaRPr lang="en-US" dirty="0"/>
          </a:p>
          <a:p>
            <a:r>
              <a:rPr lang="en-US" dirty="0">
                <a:sym typeface="Wingdings" pitchFamily="2" charset="2"/>
              </a:rPr>
              <a:t> </a:t>
            </a:r>
            <a:r>
              <a:rPr lang="en-US" sz="1800" dirty="0">
                <a:effectLst/>
                <a:latin typeface="AdvP97CA17"/>
              </a:rPr>
              <a:t>to correctly identify and rename the required input columns </a:t>
            </a:r>
          </a:p>
          <a:p>
            <a:pPr lvl="1"/>
            <a:r>
              <a:rPr lang="en-US" sz="1800" dirty="0">
                <a:effectLst/>
                <a:latin typeface="AdvP97CA17"/>
              </a:rPr>
              <a:t>three input columns for single-chain analysis (i.e., for beta chain </a:t>
            </a:r>
            <a:r>
              <a:rPr lang="en-US" sz="1800" dirty="0">
                <a:effectLst/>
                <a:latin typeface="AdvCourier"/>
              </a:rPr>
              <a:t>cdr3_b_aa </a:t>
            </a:r>
            <a:r>
              <a:rPr lang="en-US" sz="1800" dirty="0">
                <a:effectLst/>
                <a:latin typeface="AdvP97CA17"/>
              </a:rPr>
              <a:t>and </a:t>
            </a:r>
            <a:r>
              <a:rPr lang="en-US" sz="1800" dirty="0" err="1">
                <a:effectLst/>
                <a:latin typeface="AdvCourier"/>
              </a:rPr>
              <a:t>v_b_gene</a:t>
            </a:r>
            <a:r>
              <a:rPr lang="en-US" sz="1800" dirty="0">
                <a:effectLst/>
                <a:latin typeface="AdvP97CA17"/>
              </a:rPr>
              <a:t>, </a:t>
            </a:r>
            <a:r>
              <a:rPr lang="en-US" sz="1800" dirty="0" err="1">
                <a:effectLst/>
                <a:latin typeface="AdvCourier"/>
              </a:rPr>
              <a:t>j_b_gene</a:t>
            </a:r>
            <a:r>
              <a:rPr lang="en-US" sz="1800" dirty="0">
                <a:effectLst/>
                <a:latin typeface="AdvP97CA17"/>
              </a:rPr>
              <a:t>) </a:t>
            </a:r>
          </a:p>
          <a:p>
            <a:pPr lvl="1"/>
            <a:r>
              <a:rPr lang="en-US" sz="1800" dirty="0">
                <a:effectLst/>
                <a:latin typeface="AdvP97CA17"/>
              </a:rPr>
              <a:t>six columns for paired-chain analysis (i.e., </a:t>
            </a:r>
            <a:r>
              <a:rPr lang="en-US" sz="1800" dirty="0">
                <a:effectLst/>
                <a:latin typeface="AdvCourier"/>
              </a:rPr>
              <a:t>cdr3_b_aa</a:t>
            </a:r>
            <a:r>
              <a:rPr lang="en-US" sz="1800" dirty="0">
                <a:effectLst/>
                <a:latin typeface="AdvP97CA17"/>
              </a:rPr>
              <a:t>, </a:t>
            </a:r>
            <a:r>
              <a:rPr lang="en-US" sz="1800" dirty="0" err="1">
                <a:effectLst/>
                <a:latin typeface="AdvCourier"/>
              </a:rPr>
              <a:t>v_b_gene</a:t>
            </a:r>
            <a:r>
              <a:rPr lang="en-US" sz="1800" dirty="0">
                <a:effectLst/>
                <a:latin typeface="AdvP97CA17"/>
              </a:rPr>
              <a:t>, </a:t>
            </a:r>
            <a:r>
              <a:rPr lang="en-US" sz="1800" dirty="0" err="1">
                <a:effectLst/>
                <a:latin typeface="AdvCourier"/>
              </a:rPr>
              <a:t>j_b_gene</a:t>
            </a:r>
            <a:r>
              <a:rPr lang="en-US" sz="1800" dirty="0">
                <a:effectLst/>
                <a:latin typeface="AdvP97CA17"/>
              </a:rPr>
              <a:t>, </a:t>
            </a:r>
            <a:r>
              <a:rPr lang="en-US" sz="1800" dirty="0">
                <a:effectLst/>
                <a:latin typeface="AdvCourier"/>
              </a:rPr>
              <a:t>cdr3_a_aa</a:t>
            </a:r>
            <a:r>
              <a:rPr lang="en-US" sz="1800" dirty="0">
                <a:effectLst/>
                <a:latin typeface="AdvP97CA17"/>
              </a:rPr>
              <a:t>, </a:t>
            </a:r>
            <a:r>
              <a:rPr lang="en-US" sz="1800" dirty="0" err="1">
                <a:effectLst/>
                <a:latin typeface="AdvCourier"/>
              </a:rPr>
              <a:t>v_a_gene</a:t>
            </a:r>
            <a:r>
              <a:rPr lang="en-US" sz="1800" dirty="0">
                <a:effectLst/>
                <a:latin typeface="AdvP97CA17"/>
              </a:rPr>
              <a:t>, and </a:t>
            </a:r>
            <a:r>
              <a:rPr lang="en-US" sz="1800" dirty="0" err="1">
                <a:effectLst/>
                <a:latin typeface="AdvCourier"/>
              </a:rPr>
              <a:t>j_a_gene</a:t>
            </a:r>
            <a:r>
              <a:rPr lang="en-US" sz="1800" dirty="0">
                <a:effectLst/>
                <a:latin typeface="AdvP97CA17"/>
              </a:rPr>
              <a:t>)</a:t>
            </a:r>
          </a:p>
          <a:p>
            <a:pPr lvl="1"/>
            <a:r>
              <a:rPr lang="en-US" sz="1800" dirty="0">
                <a:effectLst/>
                <a:latin typeface="AdvP97CA17"/>
              </a:rPr>
              <a:t>An optional </a:t>
            </a:r>
            <a:r>
              <a:rPr lang="en-US" sz="1800" dirty="0">
                <a:effectLst/>
                <a:latin typeface="AdvCourier"/>
              </a:rPr>
              <a:t>count </a:t>
            </a:r>
            <a:r>
              <a:rPr lang="en-US" sz="1800" dirty="0">
                <a:effectLst/>
                <a:latin typeface="AdvP97CA17"/>
              </a:rPr>
              <a:t>column will track the abundance of each clone. If no </a:t>
            </a:r>
            <a:r>
              <a:rPr lang="en-US" sz="1800" dirty="0">
                <a:effectLst/>
                <a:latin typeface="AdvCourier"/>
              </a:rPr>
              <a:t>count </a:t>
            </a:r>
            <a:r>
              <a:rPr lang="en-US" sz="1800" dirty="0">
                <a:effectLst/>
                <a:latin typeface="AdvP97CA17"/>
              </a:rPr>
              <a:t>column is provided, all clones are assigned a count of 1 </a:t>
            </a:r>
            <a:endParaRPr lang="en-US" sz="1600" dirty="0"/>
          </a:p>
          <a:p>
            <a:pPr lvl="1"/>
            <a:r>
              <a:rPr lang="en-US" sz="1800" dirty="0">
                <a:effectLst/>
                <a:latin typeface="AdvP97CA17"/>
              </a:rPr>
              <a:t>Additional columns can be included if the user intends to distinguish input rows with donor information or epitope specificity annotations. The names of these columns are not predefined (e.g., </a:t>
            </a:r>
            <a:r>
              <a:rPr lang="en-US" sz="1800" dirty="0">
                <a:effectLst/>
                <a:latin typeface="AdvCourier"/>
              </a:rPr>
              <a:t>subject</a:t>
            </a:r>
            <a:r>
              <a:rPr lang="en-US" sz="1800" dirty="0">
                <a:effectLst/>
                <a:latin typeface="AdvP97CA17"/>
              </a:rPr>
              <a:t>, </a:t>
            </a:r>
            <a:r>
              <a:rPr lang="en-US" sz="1800" dirty="0" err="1">
                <a:effectLst/>
                <a:latin typeface="AdvCourier"/>
              </a:rPr>
              <a:t>cell_type</a:t>
            </a:r>
            <a:r>
              <a:rPr lang="en-US" sz="1800" dirty="0">
                <a:effectLst/>
                <a:latin typeface="AdvP97CA17"/>
              </a:rPr>
              <a:t>, </a:t>
            </a:r>
            <a:r>
              <a:rPr lang="en-US" sz="1800" dirty="0">
                <a:effectLst/>
                <a:latin typeface="AdvCourier"/>
              </a:rPr>
              <a:t>visit</a:t>
            </a:r>
            <a:r>
              <a:rPr lang="en-US" sz="1800" dirty="0">
                <a:effectLst/>
                <a:latin typeface="AdvP97CA17"/>
              </a:rPr>
              <a:t>, </a:t>
            </a:r>
            <a:r>
              <a:rPr lang="en-US" sz="1800" dirty="0">
                <a:effectLst/>
                <a:latin typeface="AdvCourier"/>
              </a:rPr>
              <a:t>epitope</a:t>
            </a:r>
            <a:r>
              <a:rPr lang="en-US" sz="1800" dirty="0">
                <a:effectLst/>
                <a:latin typeface="AdvP97CA17"/>
              </a:rPr>
              <a:t>).  </a:t>
            </a:r>
          </a:p>
          <a:p>
            <a:pPr lvl="1"/>
            <a:r>
              <a:rPr lang="en-US" sz="1800" dirty="0">
                <a:effectLst/>
                <a:latin typeface="AdvP97CA17"/>
              </a:rPr>
              <a:t>Because tcrdist3 infers CDR1, CDR2, and CDR2.5 from the full gene and allele name, we must append an allele designation when it is unresolved in the input data. (e.g., TRBV5-1 vs TRBV5- 1*01) </a:t>
            </a:r>
            <a:r>
              <a:rPr lang="en-US" sz="1600" dirty="0">
                <a:effectLst/>
                <a:latin typeface="AdvP97CA17"/>
              </a:rPr>
              <a:t> </a:t>
            </a:r>
            <a:r>
              <a:rPr lang="en-US" sz="1600" dirty="0">
                <a:effectLst/>
                <a:latin typeface="AdvP97CA17"/>
                <a:sym typeface="Wingdings" pitchFamily="2" charset="2"/>
              </a:rPr>
              <a:t> </a:t>
            </a:r>
            <a:r>
              <a:rPr lang="en-US" sz="1600" dirty="0">
                <a:latin typeface="AdvP97CA17"/>
                <a:sym typeface="Wingdings" pitchFamily="2" charset="2"/>
              </a:rPr>
              <a:t>Done </a:t>
            </a:r>
            <a:r>
              <a:rPr lang="en-US" sz="1600" dirty="0">
                <a:effectLst/>
                <a:latin typeface="AdvP97CA17"/>
                <a:sym typeface="Wingdings" pitchFamily="2" charset="2"/>
              </a:rPr>
              <a:t>inside code, </a:t>
            </a:r>
            <a:endParaRPr lang="en-US" sz="1200" dirty="0"/>
          </a:p>
          <a:p>
            <a:pPr lvl="1"/>
            <a:endParaRPr lang="en-US" sz="1400" dirty="0"/>
          </a:p>
          <a:p>
            <a:pPr lvl="1"/>
            <a:endParaRPr lang="en-US" sz="1600" dirty="0">
              <a:effectLst/>
              <a:latin typeface="AdvP97CA17"/>
            </a:endParaRPr>
          </a:p>
          <a:p>
            <a:endParaRPr lang="en-US" dirty="0"/>
          </a:p>
        </p:txBody>
      </p:sp>
      <p:sp>
        <p:nvSpPr>
          <p:cNvPr id="4" name="Slide Number Placeholder 3">
            <a:extLst>
              <a:ext uri="{FF2B5EF4-FFF2-40B4-BE49-F238E27FC236}">
                <a16:creationId xmlns:a16="http://schemas.microsoft.com/office/drawing/2014/main" id="{6A69430E-9DBC-C7A2-F9ED-02206C9E97E2}"/>
              </a:ext>
            </a:extLst>
          </p:cNvPr>
          <p:cNvSpPr>
            <a:spLocks noGrp="1"/>
          </p:cNvSpPr>
          <p:nvPr>
            <p:ph type="sldNum" sz="quarter" idx="4"/>
          </p:nvPr>
        </p:nvSpPr>
        <p:spPr/>
        <p:txBody>
          <a:bodyPr/>
          <a:lstStyle/>
          <a:p>
            <a:fld id="{CEAE5476-76DA-CB44-8F3A-F7D701060610}" type="slidenum">
              <a:rPr lang="en-US" smtClean="0"/>
              <a:pPr/>
              <a:t>7</a:t>
            </a:fld>
            <a:endParaRPr lang="en-US" dirty="0"/>
          </a:p>
        </p:txBody>
      </p:sp>
      <p:pic>
        <p:nvPicPr>
          <p:cNvPr id="6" name="Picture 5">
            <a:extLst>
              <a:ext uri="{FF2B5EF4-FFF2-40B4-BE49-F238E27FC236}">
                <a16:creationId xmlns:a16="http://schemas.microsoft.com/office/drawing/2014/main" id="{699FE543-6685-0C38-4ABB-0317437097C1}"/>
              </a:ext>
            </a:extLst>
          </p:cNvPr>
          <p:cNvPicPr>
            <a:picLocks noChangeAspect="1"/>
          </p:cNvPicPr>
          <p:nvPr/>
        </p:nvPicPr>
        <p:blipFill>
          <a:blip r:embed="rId2"/>
          <a:stretch>
            <a:fillRect/>
          </a:stretch>
        </p:blipFill>
        <p:spPr>
          <a:xfrm>
            <a:off x="3318669" y="5346700"/>
            <a:ext cx="5575300" cy="1511300"/>
          </a:xfrm>
          <a:prstGeom prst="rect">
            <a:avLst/>
          </a:prstGeom>
        </p:spPr>
      </p:pic>
    </p:spTree>
    <p:extLst>
      <p:ext uri="{BB962C8B-B14F-4D97-AF65-F5344CB8AC3E}">
        <p14:creationId xmlns:p14="http://schemas.microsoft.com/office/powerpoint/2010/main" val="607045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C867-1F62-6133-9AAA-B0D910B5FDD9}"/>
              </a:ext>
            </a:extLst>
          </p:cNvPr>
          <p:cNvSpPr>
            <a:spLocks noGrp="1"/>
          </p:cNvSpPr>
          <p:nvPr>
            <p:ph type="title"/>
          </p:nvPr>
        </p:nvSpPr>
        <p:spPr/>
        <p:txBody>
          <a:bodyPr>
            <a:normAutofit/>
          </a:bodyPr>
          <a:lstStyle/>
          <a:p>
            <a:r>
              <a:rPr lang="en-US" sz="3200" dirty="0">
                <a:effectLst/>
                <a:latin typeface="AdvP81CC17"/>
              </a:rPr>
              <a:t>Example 1: Examining Epitope-Specific Paired </a:t>
            </a:r>
            <a:r>
              <a:rPr lang="el-GR" sz="3200" dirty="0" err="1">
                <a:effectLst/>
                <a:latin typeface="AdvOT8244d044.BI+034"/>
              </a:rPr>
              <a:t>αβ</a:t>
            </a:r>
            <a:r>
              <a:rPr lang="el-GR" sz="3200" dirty="0">
                <a:effectLst/>
                <a:latin typeface="AdvOT8244d044.BI+034"/>
              </a:rPr>
              <a:t> </a:t>
            </a:r>
            <a:r>
              <a:rPr lang="en-US" sz="3200" dirty="0">
                <a:effectLst/>
                <a:latin typeface="AdvP81CC17"/>
              </a:rPr>
              <a:t>TCR Data </a:t>
            </a:r>
            <a:endParaRPr lang="en-US" sz="4400" dirty="0"/>
          </a:p>
        </p:txBody>
      </p:sp>
      <p:sp>
        <p:nvSpPr>
          <p:cNvPr id="3" name="Content Placeholder 2">
            <a:extLst>
              <a:ext uri="{FF2B5EF4-FFF2-40B4-BE49-F238E27FC236}">
                <a16:creationId xmlns:a16="http://schemas.microsoft.com/office/drawing/2014/main" id="{89A04FA8-9C0B-D238-1CDD-14E884DB5486}"/>
              </a:ext>
            </a:extLst>
          </p:cNvPr>
          <p:cNvSpPr>
            <a:spLocks noGrp="1"/>
          </p:cNvSpPr>
          <p:nvPr>
            <p:ph idx="1"/>
          </p:nvPr>
        </p:nvSpPr>
        <p:spPr/>
        <p:txBody>
          <a:bodyPr/>
          <a:lstStyle/>
          <a:p>
            <a:r>
              <a:rPr lang="en-US" sz="1800" dirty="0">
                <a:latin typeface="AdvP97CA17"/>
              </a:rPr>
              <a:t>L</a:t>
            </a:r>
            <a:r>
              <a:rPr lang="en-US" sz="1800" dirty="0">
                <a:effectLst/>
                <a:latin typeface="AdvP97CA17"/>
              </a:rPr>
              <a:t>oad the data to an instance of the </a:t>
            </a:r>
            <a:r>
              <a:rPr lang="en-US" sz="1800" dirty="0" err="1">
                <a:effectLst/>
                <a:latin typeface="AdvCourier"/>
              </a:rPr>
              <a:t>TCRrep</a:t>
            </a:r>
            <a:r>
              <a:rPr lang="en-US" sz="1800" dirty="0">
                <a:effectLst/>
                <a:latin typeface="AdvCourier"/>
              </a:rPr>
              <a:t> </a:t>
            </a:r>
            <a:r>
              <a:rPr lang="en-US" sz="1800" dirty="0">
                <a:effectLst/>
                <a:latin typeface="AdvP97CA17"/>
              </a:rPr>
              <a:t>class, provide organism, chains to ensure the correct lookup when appending CDR1, CDR2, and CDR2.5 sequences via IMGT nomenclature and a library of allele-specific reference genes </a:t>
            </a:r>
            <a:endParaRPr lang="en-US" sz="1400" dirty="0"/>
          </a:p>
          <a:p>
            <a:r>
              <a:rPr lang="en-US" sz="1800" dirty="0">
                <a:effectLst/>
                <a:latin typeface="AdvP97CA17"/>
              </a:rPr>
              <a:t>Any row of </a:t>
            </a:r>
            <a:r>
              <a:rPr lang="en-US" sz="1800" dirty="0" err="1">
                <a:effectLst/>
                <a:latin typeface="AdvCourier"/>
              </a:rPr>
              <a:t>cell_df</a:t>
            </a:r>
            <a:r>
              <a:rPr lang="en-US" sz="1800" dirty="0">
                <a:effectLst/>
                <a:latin typeface="AdvCourier"/>
              </a:rPr>
              <a:t> </a:t>
            </a:r>
            <a:r>
              <a:rPr lang="en-US" sz="1800" dirty="0">
                <a:effectLst/>
                <a:latin typeface="AdvP97CA17"/>
              </a:rPr>
              <a:t>with an </a:t>
            </a:r>
            <a:r>
              <a:rPr lang="en-US" sz="1800" dirty="0" err="1">
                <a:effectLst/>
                <a:latin typeface="AdvP97CA17"/>
              </a:rPr>
              <a:t>unrecog</a:t>
            </a:r>
            <a:r>
              <a:rPr lang="en-US" sz="1800" dirty="0">
                <a:effectLst/>
                <a:latin typeface="AdvP97CA17"/>
              </a:rPr>
              <a:t>- </a:t>
            </a:r>
            <a:r>
              <a:rPr lang="en-US" sz="1800" dirty="0" err="1">
                <a:effectLst/>
                <a:latin typeface="AdvP97CA17"/>
              </a:rPr>
              <a:t>nized</a:t>
            </a:r>
            <a:r>
              <a:rPr lang="en-US" sz="1800" dirty="0">
                <a:effectLst/>
                <a:latin typeface="AdvP97CA17"/>
              </a:rPr>
              <a:t> V gene name will be removed from the final </a:t>
            </a:r>
            <a:r>
              <a:rPr lang="en-US" sz="1800" dirty="0" err="1">
                <a:effectLst/>
                <a:latin typeface="AdvCourier"/>
              </a:rPr>
              <a:t>clone_df</a:t>
            </a:r>
            <a:r>
              <a:rPr lang="en-US" sz="1800" dirty="0">
                <a:latin typeface="AdvCourier"/>
              </a:rPr>
              <a:t>. Check </a:t>
            </a:r>
            <a:r>
              <a:rPr lang="en-US" sz="1800" dirty="0" err="1">
                <a:effectLst/>
                <a:latin typeface="AdvCourier"/>
              </a:rPr>
              <a:t>tr.show_incomplete</a:t>
            </a:r>
            <a:r>
              <a:rPr lang="en-US" sz="1800" dirty="0">
                <a:effectLst/>
                <a:latin typeface="AdvCourier"/>
              </a:rPr>
              <a:t>() </a:t>
            </a:r>
          </a:p>
          <a:p>
            <a:r>
              <a:rPr lang="en-US" sz="1800" dirty="0" err="1">
                <a:effectLst/>
                <a:latin typeface="AdvP97CA17"/>
              </a:rPr>
              <a:t>TCRrep</a:t>
            </a:r>
            <a:r>
              <a:rPr lang="en-US" sz="1800" dirty="0">
                <a:effectLst/>
                <a:latin typeface="AdvP97CA17"/>
              </a:rPr>
              <a:t> instance contains: (</a:t>
            </a:r>
            <a:r>
              <a:rPr lang="en-US" sz="1800" dirty="0" err="1">
                <a:effectLst/>
                <a:latin typeface="AdvP97CA17"/>
              </a:rPr>
              <a:t>i</a:t>
            </a:r>
            <a:r>
              <a:rPr lang="en-US" sz="1800" dirty="0">
                <a:effectLst/>
                <a:latin typeface="AdvP97CA17"/>
              </a:rPr>
              <a:t>) the </a:t>
            </a:r>
            <a:r>
              <a:rPr lang="en-US" sz="1800" dirty="0" err="1">
                <a:effectLst/>
                <a:latin typeface="AdvCourier"/>
              </a:rPr>
              <a:t>cell_df</a:t>
            </a:r>
            <a:r>
              <a:rPr lang="en-US" sz="1800" dirty="0">
                <a:latin typeface="AdvP97CA17"/>
              </a:rPr>
              <a:t> </a:t>
            </a:r>
            <a:r>
              <a:rPr lang="en-US" sz="1800" dirty="0">
                <a:effectLst/>
                <a:latin typeface="AdvP97CA17"/>
              </a:rPr>
              <a:t>(ii) </a:t>
            </a:r>
            <a:r>
              <a:rPr lang="en-US" sz="1800" dirty="0" err="1">
                <a:effectLst/>
                <a:latin typeface="AdvCourier"/>
              </a:rPr>
              <a:t>clone_df</a:t>
            </a:r>
            <a:r>
              <a:rPr lang="en-US" sz="1800" dirty="0">
                <a:latin typeface="AdvP97CA17"/>
              </a:rPr>
              <a:t> (deduplicated), </a:t>
            </a:r>
            <a:r>
              <a:rPr lang="en-US" sz="1800" dirty="0">
                <a:effectLst/>
                <a:latin typeface="AdvP97CA17"/>
              </a:rPr>
              <a:t>augmented with columns containing IMGT-aligned CDR1, CDR2, and CDR2.5 inferred from the V gene </a:t>
            </a:r>
            <a:r>
              <a:rPr lang="en-US" sz="1800" dirty="0" err="1">
                <a:effectLst/>
                <a:latin typeface="AdvP97CA17"/>
              </a:rPr>
              <a:t>nam</a:t>
            </a:r>
            <a:r>
              <a:rPr lang="en-US" sz="1800" dirty="0">
                <a:effectLst/>
                <a:latin typeface="AdvP97CA17"/>
              </a:rPr>
              <a:t> </a:t>
            </a:r>
            <a:endParaRPr lang="en-US" dirty="0"/>
          </a:p>
          <a:p>
            <a:r>
              <a:rPr lang="en-US" sz="1800" dirty="0">
                <a:effectLst/>
                <a:latin typeface="AdvP81C610"/>
              </a:rPr>
              <a:t>Computation of Pairwise Distance Matrices </a:t>
            </a: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C41BBFE-66EB-DAC4-08D5-27B21F11FAD2}"/>
              </a:ext>
            </a:extLst>
          </p:cNvPr>
          <p:cNvSpPr>
            <a:spLocks noGrp="1"/>
          </p:cNvSpPr>
          <p:nvPr>
            <p:ph type="sldNum" sz="quarter" idx="4"/>
          </p:nvPr>
        </p:nvSpPr>
        <p:spPr/>
        <p:txBody>
          <a:bodyPr/>
          <a:lstStyle/>
          <a:p>
            <a:fld id="{CEAE5476-76DA-CB44-8F3A-F7D701060610}" type="slidenum">
              <a:rPr lang="en-US" smtClean="0"/>
              <a:pPr/>
              <a:t>8</a:t>
            </a:fld>
            <a:endParaRPr lang="en-US" dirty="0"/>
          </a:p>
        </p:txBody>
      </p:sp>
      <p:pic>
        <p:nvPicPr>
          <p:cNvPr id="5" name="Picture 4">
            <a:extLst>
              <a:ext uri="{FF2B5EF4-FFF2-40B4-BE49-F238E27FC236}">
                <a16:creationId xmlns:a16="http://schemas.microsoft.com/office/drawing/2014/main" id="{6FDB31DA-5163-F470-6067-EFFFCBD2E530}"/>
              </a:ext>
            </a:extLst>
          </p:cNvPr>
          <p:cNvPicPr>
            <a:picLocks noChangeAspect="1"/>
          </p:cNvPicPr>
          <p:nvPr/>
        </p:nvPicPr>
        <p:blipFill>
          <a:blip r:embed="rId2"/>
          <a:stretch>
            <a:fillRect/>
          </a:stretch>
        </p:blipFill>
        <p:spPr>
          <a:xfrm>
            <a:off x="662884" y="4050505"/>
            <a:ext cx="7023100" cy="1905000"/>
          </a:xfrm>
          <a:prstGeom prst="rect">
            <a:avLst/>
          </a:prstGeom>
        </p:spPr>
      </p:pic>
    </p:spTree>
    <p:extLst>
      <p:ext uri="{BB962C8B-B14F-4D97-AF65-F5344CB8AC3E}">
        <p14:creationId xmlns:p14="http://schemas.microsoft.com/office/powerpoint/2010/main" val="1231884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699C-6653-BD3B-0AB1-124032EE4170}"/>
              </a:ext>
            </a:extLst>
          </p:cNvPr>
          <p:cNvSpPr>
            <a:spLocks noGrp="1"/>
          </p:cNvSpPr>
          <p:nvPr>
            <p:ph type="title"/>
          </p:nvPr>
        </p:nvSpPr>
        <p:spPr/>
        <p:txBody>
          <a:bodyPr/>
          <a:lstStyle/>
          <a:p>
            <a:r>
              <a:rPr lang="en-US" sz="2800" dirty="0">
                <a:effectLst/>
                <a:latin typeface="AdvP81CC17"/>
              </a:rPr>
              <a:t>Example 1: Examining Epitope-Specific Paired </a:t>
            </a:r>
            <a:r>
              <a:rPr lang="el-GR" sz="2800" dirty="0" err="1">
                <a:effectLst/>
                <a:latin typeface="AdvOT8244d044.BI+034"/>
              </a:rPr>
              <a:t>αβ</a:t>
            </a:r>
            <a:r>
              <a:rPr lang="el-GR" sz="2800" dirty="0">
                <a:effectLst/>
                <a:latin typeface="AdvOT8244d044.BI+034"/>
              </a:rPr>
              <a:t> </a:t>
            </a:r>
            <a:r>
              <a:rPr lang="en-US" sz="2800" dirty="0">
                <a:effectLst/>
                <a:latin typeface="AdvP81CC17"/>
              </a:rPr>
              <a:t>TCR Data  (cont. 1)</a:t>
            </a:r>
            <a:endParaRPr lang="en-US" dirty="0"/>
          </a:p>
        </p:txBody>
      </p:sp>
      <p:sp>
        <p:nvSpPr>
          <p:cNvPr id="3" name="Content Placeholder 2">
            <a:extLst>
              <a:ext uri="{FF2B5EF4-FFF2-40B4-BE49-F238E27FC236}">
                <a16:creationId xmlns:a16="http://schemas.microsoft.com/office/drawing/2014/main" id="{BF97D393-7588-5D03-05BC-B73998A044DA}"/>
              </a:ext>
            </a:extLst>
          </p:cNvPr>
          <p:cNvSpPr>
            <a:spLocks noGrp="1"/>
          </p:cNvSpPr>
          <p:nvPr>
            <p:ph idx="1"/>
          </p:nvPr>
        </p:nvSpPr>
        <p:spPr/>
        <p:txBody>
          <a:bodyPr/>
          <a:lstStyle/>
          <a:p>
            <a:r>
              <a:rPr lang="en-US" sz="1800" dirty="0">
                <a:effectLst/>
                <a:latin typeface="AdvP97CA17"/>
              </a:rPr>
              <a:t>Access the following pairwise distances </a:t>
            </a:r>
            <a:endParaRPr lang="en-US" dirty="0"/>
          </a:p>
          <a:p>
            <a:endParaRPr lang="en-US" dirty="0"/>
          </a:p>
        </p:txBody>
      </p:sp>
      <p:sp>
        <p:nvSpPr>
          <p:cNvPr id="4" name="Slide Number Placeholder 3">
            <a:extLst>
              <a:ext uri="{FF2B5EF4-FFF2-40B4-BE49-F238E27FC236}">
                <a16:creationId xmlns:a16="http://schemas.microsoft.com/office/drawing/2014/main" id="{E00EF77E-7629-93B7-7FB9-0D0062BBB682}"/>
              </a:ext>
            </a:extLst>
          </p:cNvPr>
          <p:cNvSpPr>
            <a:spLocks noGrp="1"/>
          </p:cNvSpPr>
          <p:nvPr>
            <p:ph type="sldNum" sz="quarter" idx="4"/>
          </p:nvPr>
        </p:nvSpPr>
        <p:spPr/>
        <p:txBody>
          <a:bodyPr/>
          <a:lstStyle/>
          <a:p>
            <a:fld id="{CEAE5476-76DA-CB44-8F3A-F7D701060610}" type="slidenum">
              <a:rPr lang="en-US" smtClean="0"/>
              <a:pPr/>
              <a:t>9</a:t>
            </a:fld>
            <a:endParaRPr lang="en-US" dirty="0"/>
          </a:p>
        </p:txBody>
      </p:sp>
      <p:pic>
        <p:nvPicPr>
          <p:cNvPr id="5" name="Picture 4">
            <a:extLst>
              <a:ext uri="{FF2B5EF4-FFF2-40B4-BE49-F238E27FC236}">
                <a16:creationId xmlns:a16="http://schemas.microsoft.com/office/drawing/2014/main" id="{0EEEDDAE-D3CC-5457-087C-0ACF2D3726DC}"/>
              </a:ext>
            </a:extLst>
          </p:cNvPr>
          <p:cNvPicPr>
            <a:picLocks noChangeAspect="1"/>
          </p:cNvPicPr>
          <p:nvPr/>
        </p:nvPicPr>
        <p:blipFill>
          <a:blip r:embed="rId2"/>
          <a:stretch>
            <a:fillRect/>
          </a:stretch>
        </p:blipFill>
        <p:spPr>
          <a:xfrm>
            <a:off x="503348" y="1636999"/>
            <a:ext cx="5397998" cy="3996991"/>
          </a:xfrm>
          <a:prstGeom prst="rect">
            <a:avLst/>
          </a:prstGeom>
        </p:spPr>
      </p:pic>
      <p:pic>
        <p:nvPicPr>
          <p:cNvPr id="6" name="Picture 5">
            <a:extLst>
              <a:ext uri="{FF2B5EF4-FFF2-40B4-BE49-F238E27FC236}">
                <a16:creationId xmlns:a16="http://schemas.microsoft.com/office/drawing/2014/main" id="{F5AD996E-B8A5-7113-DC09-DBBB23F97B36}"/>
              </a:ext>
            </a:extLst>
          </p:cNvPr>
          <p:cNvPicPr>
            <a:picLocks noChangeAspect="1"/>
          </p:cNvPicPr>
          <p:nvPr/>
        </p:nvPicPr>
        <p:blipFill>
          <a:blip r:embed="rId3"/>
          <a:stretch>
            <a:fillRect/>
          </a:stretch>
        </p:blipFill>
        <p:spPr>
          <a:xfrm>
            <a:off x="665645" y="5686279"/>
            <a:ext cx="4711700" cy="495300"/>
          </a:xfrm>
          <a:prstGeom prst="rect">
            <a:avLst/>
          </a:prstGeom>
        </p:spPr>
      </p:pic>
      <p:sp>
        <p:nvSpPr>
          <p:cNvPr id="8" name="TextBox 7">
            <a:extLst>
              <a:ext uri="{FF2B5EF4-FFF2-40B4-BE49-F238E27FC236}">
                <a16:creationId xmlns:a16="http://schemas.microsoft.com/office/drawing/2014/main" id="{D9B5A46C-7360-AFB6-44A0-2351595CD619}"/>
              </a:ext>
            </a:extLst>
          </p:cNvPr>
          <p:cNvSpPr txBox="1"/>
          <p:nvPr/>
        </p:nvSpPr>
        <p:spPr>
          <a:xfrm>
            <a:off x="6803832" y="4809048"/>
            <a:ext cx="4884820" cy="646331"/>
          </a:xfrm>
          <a:prstGeom prst="rect">
            <a:avLst/>
          </a:prstGeom>
          <a:noFill/>
        </p:spPr>
        <p:txBody>
          <a:bodyPr wrap="square">
            <a:spAutoFit/>
          </a:bodyPr>
          <a:lstStyle/>
          <a:p>
            <a:r>
              <a:rPr lang="en-US" sz="1800" dirty="0">
                <a:effectLst/>
                <a:latin typeface="AdvP97CA17"/>
              </a:rPr>
              <a:t>One can compute pairwise CDR3-only edit distance instead of multi-CDR </a:t>
            </a:r>
            <a:r>
              <a:rPr lang="en-US" sz="1800" dirty="0" err="1">
                <a:effectLst/>
                <a:latin typeface="AdvP97CA17"/>
              </a:rPr>
              <a:t>TCRdist</a:t>
            </a:r>
            <a:r>
              <a:rPr lang="en-US" sz="1800" dirty="0">
                <a:effectLst/>
                <a:latin typeface="AdvP97CA17"/>
              </a:rPr>
              <a:t>. </a:t>
            </a:r>
            <a:endParaRPr lang="en-US" dirty="0"/>
          </a:p>
        </p:txBody>
      </p:sp>
      <p:pic>
        <p:nvPicPr>
          <p:cNvPr id="9" name="Picture 8">
            <a:extLst>
              <a:ext uri="{FF2B5EF4-FFF2-40B4-BE49-F238E27FC236}">
                <a16:creationId xmlns:a16="http://schemas.microsoft.com/office/drawing/2014/main" id="{A288D744-A156-4E9F-1E20-A32EDC8A4D41}"/>
              </a:ext>
            </a:extLst>
          </p:cNvPr>
          <p:cNvPicPr>
            <a:picLocks noChangeAspect="1"/>
          </p:cNvPicPr>
          <p:nvPr/>
        </p:nvPicPr>
        <p:blipFill>
          <a:blip r:embed="rId4"/>
          <a:stretch>
            <a:fillRect/>
          </a:stretch>
        </p:blipFill>
        <p:spPr>
          <a:xfrm>
            <a:off x="5905500" y="3450153"/>
            <a:ext cx="6286500" cy="1320800"/>
          </a:xfrm>
          <a:prstGeom prst="rect">
            <a:avLst/>
          </a:prstGeom>
        </p:spPr>
      </p:pic>
    </p:spTree>
    <p:extLst>
      <p:ext uri="{BB962C8B-B14F-4D97-AF65-F5344CB8AC3E}">
        <p14:creationId xmlns:p14="http://schemas.microsoft.com/office/powerpoint/2010/main" val="3553078112"/>
      </p:ext>
    </p:extLst>
  </p:cSld>
  <p:clrMapOvr>
    <a:masterClrMapping/>
  </p:clrMapOvr>
</p:sld>
</file>

<file path=ppt/theme/theme1.xml><?xml version="1.0" encoding="utf-8"?>
<a:theme xmlns:a="http://schemas.openxmlformats.org/drawingml/2006/main" name="Repertoire_Template">
  <a:themeElements>
    <a:clrScheme name="Custom 140">
      <a:dk1>
        <a:srgbClr val="151F53"/>
      </a:dk1>
      <a:lt1>
        <a:srgbClr val="FFFFFF"/>
      </a:lt1>
      <a:dk2>
        <a:srgbClr val="91268E"/>
      </a:dk2>
      <a:lt2>
        <a:srgbClr val="7063BF"/>
      </a:lt2>
      <a:accent1>
        <a:srgbClr val="2A3EA6"/>
      </a:accent1>
      <a:accent2>
        <a:srgbClr val="5370D6"/>
      </a:accent2>
      <a:accent3>
        <a:srgbClr val="82BB00"/>
      </a:accent3>
      <a:accent4>
        <a:srgbClr val="0F7924"/>
      </a:accent4>
      <a:accent5>
        <a:srgbClr val="007DA0"/>
      </a:accent5>
      <a:accent6>
        <a:srgbClr val="34AFD5"/>
      </a:accent6>
      <a:hlink>
        <a:srgbClr val="0069B9"/>
      </a:hlink>
      <a:folHlink>
        <a:srgbClr val="00C0F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a:effectLst/>
      </a:spPr>
      <a:bodyPr rtlCol="0" anchor="ctr"/>
      <a:lstStyle>
        <a:defPPr algn="ctr">
          <a:defRPr sz="2000" dirty="0">
            <a:latin typeface="Montserrat" pitchFamily="2" charset="77"/>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algn="l">
          <a:defRPr dirty="0" smtClean="0">
            <a:solidFill>
              <a:schemeClr val="accent1">
                <a:lumMod val="50000"/>
              </a:schemeClr>
            </a:solidFill>
          </a:defRPr>
        </a:defPPr>
      </a:lstStyle>
    </a:txDef>
  </a:objectDefaults>
  <a:extraClrSchemeLst/>
  <a:extLst>
    <a:ext uri="{05A4C25C-085E-4340-85A3-A5531E510DB2}">
      <thm15:themeFamily xmlns:thm15="http://schemas.microsoft.com/office/thememl/2012/main" name="Repertoire Presentation Template - June 2021" id="{1799BE7E-7307-7541-8460-3CA09184B7BD}" vid="{936E3DBB-A54C-124A-906C-F78FF5068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f9ad30c-7e00-4d67-8337-bf8b7131325e">
      <UserInfo>
        <DisplayName>Andrea DiFabio</DisplayName>
        <AccountId>34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B86C8E9D6AB1E4A9CF4B0197DD7441E" ma:contentTypeVersion="11" ma:contentTypeDescription="Create a new document." ma:contentTypeScope="" ma:versionID="1b2207c32d3af004871f58f8bd1de04a">
  <xsd:schema xmlns:xsd="http://www.w3.org/2001/XMLSchema" xmlns:xs="http://www.w3.org/2001/XMLSchema" xmlns:p="http://schemas.microsoft.com/office/2006/metadata/properties" xmlns:ns2="43bd6fd1-60e6-4b3a-9360-675c36eb4da8" xmlns:ns3="5f9ad30c-7e00-4d67-8337-bf8b7131325e" targetNamespace="http://schemas.microsoft.com/office/2006/metadata/properties" ma:root="true" ma:fieldsID="3203ff286a7a086ebdfd86e2eedd9ba4" ns2:_="" ns3:_="">
    <xsd:import namespace="43bd6fd1-60e6-4b3a-9360-675c36eb4da8"/>
    <xsd:import namespace="5f9ad30c-7e00-4d67-8337-bf8b7131325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bd6fd1-60e6-4b3a-9360-675c36eb4d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9ad30c-7e00-4d67-8337-bf8b7131325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4F539-27D6-4F4B-80F3-5000F85EC5CE}">
  <ds:schemaRefs>
    <ds:schemaRef ds:uri="http://schemas.microsoft.com/sharepoint/v3/contenttype/forms"/>
  </ds:schemaRefs>
</ds:datastoreItem>
</file>

<file path=customXml/itemProps2.xml><?xml version="1.0" encoding="utf-8"?>
<ds:datastoreItem xmlns:ds="http://schemas.openxmlformats.org/officeDocument/2006/customXml" ds:itemID="{D94B91E0-C84F-4933-9882-67A16310B706}">
  <ds:schemaRefs>
    <ds:schemaRef ds:uri="http://schemas.microsoft.com/office/2006/metadata/properties"/>
    <ds:schemaRef ds:uri="http://purl.org/dc/elements/1.1/"/>
    <ds:schemaRef ds:uri="http://schemas.microsoft.com/office/2006/documentManagement/types"/>
    <ds:schemaRef ds:uri="http://purl.org/dc/terms/"/>
    <ds:schemaRef ds:uri="http://schemas.microsoft.com/office/infopath/2007/PartnerControls"/>
    <ds:schemaRef ds:uri="db875294-20f2-43a7-bebc-66cbce7431e4"/>
    <ds:schemaRef ds:uri="http://schemas.openxmlformats.org/package/2006/metadata/core-properties"/>
    <ds:schemaRef ds:uri="401a9ddd-a83a-49d7-9f18-a80dc740fdfe"/>
    <ds:schemaRef ds:uri="http://www.w3.org/XML/1998/namespace"/>
    <ds:schemaRef ds:uri="http://purl.org/dc/dcmitype/"/>
    <ds:schemaRef ds:uri="5f9ad30c-7e00-4d67-8337-bf8b7131325e"/>
  </ds:schemaRefs>
</ds:datastoreItem>
</file>

<file path=customXml/itemProps3.xml><?xml version="1.0" encoding="utf-8"?>
<ds:datastoreItem xmlns:ds="http://schemas.openxmlformats.org/officeDocument/2006/customXml" ds:itemID="{9513E65C-012F-4279-B190-343D8CC00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bd6fd1-60e6-4b3a-9360-675c36eb4da8"/>
    <ds:schemaRef ds:uri="5f9ad30c-7e00-4d67-8337-bf8b713132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Repertoire_Template</Template>
  <TotalTime>364</TotalTime>
  <Words>3381</Words>
  <Application>Microsoft Macintosh PowerPoint</Application>
  <PresentationFormat>Widescreen</PresentationFormat>
  <Paragraphs>239</Paragraphs>
  <Slides>31</Slides>
  <Notes>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31</vt:i4>
      </vt:variant>
    </vt:vector>
  </HeadingPairs>
  <TitlesOfParts>
    <vt:vector size="50" baseType="lpstr">
      <vt:lpstr>AdvCourier</vt:lpstr>
      <vt:lpstr>AdvOT8244d044.BI+034</vt:lpstr>
      <vt:lpstr>AdvOT8608a8d1+0317</vt:lpstr>
      <vt:lpstr>AdvOTdd3b7348.I+035</vt:lpstr>
      <vt:lpstr>AdvP4C4E7417</vt:lpstr>
      <vt:lpstr>AdvP81C316</vt:lpstr>
      <vt:lpstr>AdvP81C610</vt:lpstr>
      <vt:lpstr>AdvP81CC17</vt:lpstr>
      <vt:lpstr>AdvP8DFB4</vt:lpstr>
      <vt:lpstr>AdvP97CA17</vt:lpstr>
      <vt:lpstr>AdvP97CD15</vt:lpstr>
      <vt:lpstr>Arial</vt:lpstr>
      <vt:lpstr>Calibri</vt:lpstr>
      <vt:lpstr>Helvetica</vt:lpstr>
      <vt:lpstr>Montserrat</vt:lpstr>
      <vt:lpstr>System Font Regular</vt:lpstr>
      <vt:lpstr>Times</vt:lpstr>
      <vt:lpstr>Wingdings</vt:lpstr>
      <vt:lpstr>Repertoire_Template</vt:lpstr>
      <vt:lpstr>Flexible Distance-Based TCR Analysis in Python with tcrdist3</vt:lpstr>
      <vt:lpstr>Abstract</vt:lpstr>
      <vt:lpstr>TCR.dist conceptual overview</vt:lpstr>
      <vt:lpstr>tcrdist3 </vt:lpstr>
      <vt:lpstr>Dataset:</vt:lpstr>
      <vt:lpstr>Prep &amp; installations</vt:lpstr>
      <vt:lpstr>Dataset Prep</vt:lpstr>
      <vt:lpstr>Example 1: Examining Epitope-Specific Paired αβ TCR Data </vt:lpstr>
      <vt:lpstr>Example 1: Examining Epitope-Specific Paired αβ TCR Data  (cont. 1)</vt:lpstr>
      <vt:lpstr>Example 1: Examining Epitope-Specific Paired αβ TCR Data  (cont. 2)</vt:lpstr>
      <vt:lpstr>Example 1: Examining Epitope-Specific Paired αβ TCR Data  (cont. 3) Nuances – Example 1</vt:lpstr>
      <vt:lpstr>Example 1: Examining Epitope-Specific Paired αβ TCR Data  (cont. 4)</vt:lpstr>
      <vt:lpstr>Networks Among A*02 YLQ-Annotated TCRs </vt:lpstr>
      <vt:lpstr>A*02 YLQ Cluster Gene Usage: frequency of gene usage and gene pairings  </vt:lpstr>
      <vt:lpstr>See each cluster’s gene usage in isolation </vt:lpstr>
      <vt:lpstr>Background- Subtracted CDR3 Logos : TCRsampler </vt:lpstr>
      <vt:lpstr>Deeper background for a specific cluster  </vt:lpstr>
      <vt:lpstr>SVG CDR3 αβ Logos </vt:lpstr>
      <vt:lpstr>Example 2: Finding Biochemically Similar TCRs in a Larger Set of Unannotated TCRs </vt:lpstr>
      <vt:lpstr>Use case</vt:lpstr>
      <vt:lpstr>Use case(contd)</vt:lpstr>
      <vt:lpstr>Use case(cont.d)</vt:lpstr>
      <vt:lpstr>CDR3 Logo Motifs from Neighboring Sequences </vt:lpstr>
      <vt:lpstr>3.3 Example 3: Comprehensive Analysis of Bulk Unannotated Data </vt:lpstr>
      <vt:lpstr>Identifying important clones within bulk deeply sequenced TCR repertoires </vt:lpstr>
      <vt:lpstr>Method</vt:lpstr>
      <vt:lpstr>Results sorted by lowest FDR.adj p-value</vt:lpstr>
      <vt:lpstr>Takeaway</vt:lpstr>
      <vt:lpstr>Table of TCRs with epitope annotations from VDJdb </vt:lpstr>
      <vt:lpstr>MIRA-Matched Clones</vt:lpstr>
      <vt:lpstr>What we liked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Immune Codes to Immune Medicines</dc:title>
  <dc:subject/>
  <dc:creator>Shweta Chavan</dc:creator>
  <cp:keywords/>
  <dc:description/>
  <cp:lastModifiedBy>Shweta Chavan</cp:lastModifiedBy>
  <cp:revision>25</cp:revision>
  <dcterms:created xsi:type="dcterms:W3CDTF">2023-01-25T16:48:54Z</dcterms:created>
  <dcterms:modified xsi:type="dcterms:W3CDTF">2023-01-25T22:53:53Z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0x0101004B86C8E9D6AB1E4A9CF4B0197DD7441E</vt:lpwstr>
  </property>
</Properties>
</file>